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9" r:id="rId3"/>
    <p:sldId id="258" r:id="rId4"/>
    <p:sldId id="614" r:id="rId5"/>
    <p:sldId id="587" r:id="rId6"/>
    <p:sldId id="260" r:id="rId7"/>
    <p:sldId id="257" r:id="rId8"/>
    <p:sldId id="613" r:id="rId9"/>
    <p:sldId id="262" r:id="rId1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38" autoAdjust="0"/>
    <p:restoredTop sz="61632"/>
  </p:normalViewPr>
  <p:slideViewPr>
    <p:cSldViewPr snapToGrid="0">
      <p:cViewPr varScale="1">
        <p:scale>
          <a:sx n="100" d="100"/>
          <a:sy n="100" d="100"/>
        </p:scale>
        <p:origin x="256" y="176"/>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3C8166-97E6-B14B-8169-D850A67E050F}" type="datetimeFigureOut">
              <a:rPr lang="sv-SE" smtClean="0"/>
              <a:t>2019-10-22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B41AEF-4310-EB42-A745-DC3FF6AE737E}" type="slidenum">
              <a:rPr lang="sv-SE" smtClean="0"/>
              <a:t>‹#›</a:t>
            </a:fld>
            <a:endParaRPr lang="sv-SE"/>
          </a:p>
        </p:txBody>
      </p:sp>
    </p:spTree>
    <p:extLst>
      <p:ext uri="{BB962C8B-B14F-4D97-AF65-F5344CB8AC3E}">
        <p14:creationId xmlns:p14="http://schemas.microsoft.com/office/powerpoint/2010/main" val="4107181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BILD 1 Vad är SAVE–kort introduktion </a:t>
            </a:r>
          </a:p>
          <a:p>
            <a:r>
              <a:rPr lang="sv-SE" dirty="0"/>
              <a:t>SAVE är en studie som initierats av barnläkaren Ola Andersson som har skrivit en avhandling om avnavlingstidpunkt. Tillsammans med sin forskargrupp vill han nu studera avnavling hos barn som är i behov av ventilation eller andningsstöd direkt efter födelsen</a:t>
            </a:r>
          </a:p>
          <a:p>
            <a:endParaRPr lang="en-US" sz="1200" dirty="0"/>
          </a:p>
          <a:p>
            <a:endParaRPr lang="sv-SE" dirty="0"/>
          </a:p>
        </p:txBody>
      </p:sp>
      <p:sp>
        <p:nvSpPr>
          <p:cNvPr id="4" name="Platshållare för bildnummer 3"/>
          <p:cNvSpPr>
            <a:spLocks noGrp="1"/>
          </p:cNvSpPr>
          <p:nvPr>
            <p:ph type="sldNum" sz="quarter" idx="5"/>
          </p:nvPr>
        </p:nvSpPr>
        <p:spPr/>
        <p:txBody>
          <a:bodyPr/>
          <a:lstStyle/>
          <a:p>
            <a:fld id="{DCB41AEF-4310-EB42-A745-DC3FF6AE737E}" type="slidenum">
              <a:rPr lang="sv-SE" smtClean="0"/>
              <a:t>1</a:t>
            </a:fld>
            <a:endParaRPr lang="sv-SE"/>
          </a:p>
        </p:txBody>
      </p:sp>
    </p:spTree>
    <p:extLst>
      <p:ext uri="{BB962C8B-B14F-4D97-AF65-F5344CB8AC3E}">
        <p14:creationId xmlns:p14="http://schemas.microsoft.com/office/powerpoint/2010/main" val="151354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dirty="0"/>
              <a:t>BILD 2.</a:t>
            </a:r>
          </a:p>
          <a:p>
            <a:r>
              <a:rPr lang="en-US" sz="1200" dirty="0"/>
              <a:t>Syftet med </a:t>
            </a:r>
            <a:r>
              <a:rPr lang="en-US" sz="1200" dirty="0" err="1"/>
              <a:t>studien</a:t>
            </a:r>
            <a:r>
              <a:rPr lang="en-US" sz="1200" dirty="0"/>
              <a:t> </a:t>
            </a:r>
            <a:r>
              <a:rPr lang="en-US" sz="1200" dirty="0" err="1"/>
              <a:t>är</a:t>
            </a:r>
            <a:r>
              <a:rPr lang="en-US" sz="1200" dirty="0"/>
              <a:t> </a:t>
            </a:r>
            <a:r>
              <a:rPr lang="en-US" sz="1200" dirty="0" err="1"/>
              <a:t>undersöka</a:t>
            </a:r>
            <a:r>
              <a:rPr lang="en-US" sz="1200" dirty="0"/>
              <a:t> </a:t>
            </a:r>
            <a:r>
              <a:rPr lang="en-US" sz="1200" dirty="0" err="1"/>
              <a:t>vad</a:t>
            </a:r>
            <a:r>
              <a:rPr lang="en-US" sz="1200" dirty="0"/>
              <a:t> </a:t>
            </a:r>
            <a:r>
              <a:rPr lang="en-US" sz="1200" dirty="0" err="1"/>
              <a:t>som</a:t>
            </a:r>
            <a:r>
              <a:rPr lang="en-US" sz="1200" dirty="0"/>
              <a:t> </a:t>
            </a:r>
            <a:r>
              <a:rPr lang="en-US" sz="1200" dirty="0" err="1"/>
              <a:t>sker</a:t>
            </a:r>
            <a:r>
              <a:rPr lang="en-US" sz="1200" dirty="0"/>
              <a:t> om man </a:t>
            </a:r>
            <a:r>
              <a:rPr lang="en-US" sz="1200" dirty="0" err="1"/>
              <a:t>påbörjar</a:t>
            </a:r>
            <a:r>
              <a:rPr lang="en-US" sz="1200" dirty="0"/>
              <a:t> </a:t>
            </a:r>
            <a:r>
              <a:rPr lang="en-US" sz="1200" dirty="0" err="1"/>
              <a:t>andningsstöd</a:t>
            </a:r>
            <a:r>
              <a:rPr lang="en-US" sz="1200" dirty="0"/>
              <a:t> med </a:t>
            </a:r>
            <a:r>
              <a:rPr lang="en-US" sz="1200" dirty="0" err="1"/>
              <a:t>navelsträngen</a:t>
            </a:r>
            <a:r>
              <a:rPr lang="en-US" sz="1200" dirty="0"/>
              <a:t> </a:t>
            </a:r>
            <a:r>
              <a:rPr lang="en-US" sz="1200" dirty="0" err="1"/>
              <a:t>intakt</a:t>
            </a:r>
            <a:r>
              <a:rPr lang="en-US" sz="1200" dirty="0"/>
              <a:t> I </a:t>
            </a:r>
            <a:r>
              <a:rPr lang="en-US" sz="1200" dirty="0" err="1"/>
              <a:t>minst</a:t>
            </a:r>
            <a:r>
              <a:rPr lang="en-US" sz="1200" dirty="0"/>
              <a:t> 3min </a:t>
            </a:r>
            <a:r>
              <a:rPr lang="en-US" sz="1200" dirty="0" err="1"/>
              <a:t>jämfört</a:t>
            </a:r>
            <a:r>
              <a:rPr lang="en-US" sz="1200" dirty="0"/>
              <a:t> med </a:t>
            </a:r>
            <a:r>
              <a:rPr lang="en-US" sz="1200" dirty="0" err="1"/>
              <a:t>att</a:t>
            </a:r>
            <a:r>
              <a:rPr lang="en-US" sz="1200" dirty="0"/>
              <a:t> </a:t>
            </a:r>
            <a:r>
              <a:rPr lang="en-US" sz="1200" dirty="0" err="1"/>
              <a:t>klippa</a:t>
            </a:r>
            <a:r>
              <a:rPr lang="en-US" sz="1200" dirty="0"/>
              <a:t> </a:t>
            </a:r>
            <a:r>
              <a:rPr lang="en-US" sz="1200" dirty="0" err="1"/>
              <a:t>navelsträngen</a:t>
            </a:r>
            <a:r>
              <a:rPr lang="en-US" sz="1200" dirty="0"/>
              <a:t> </a:t>
            </a:r>
            <a:r>
              <a:rPr lang="en-US" sz="1200" dirty="0" err="1"/>
              <a:t>direkt</a:t>
            </a:r>
            <a:r>
              <a:rPr lang="en-US" sz="1200" dirty="0"/>
              <a:t> och sedan </a:t>
            </a:r>
            <a:r>
              <a:rPr lang="en-US" sz="1200" dirty="0" err="1"/>
              <a:t>påbörja</a:t>
            </a:r>
            <a:r>
              <a:rPr lang="en-US" sz="1200" dirty="0"/>
              <a:t> </a:t>
            </a:r>
            <a:r>
              <a:rPr lang="en-US" sz="1200" dirty="0" err="1"/>
              <a:t>andningstöd</a:t>
            </a:r>
            <a:r>
              <a:rPr lang="en-US" sz="1200" dirty="0"/>
              <a:t>., </a:t>
            </a:r>
            <a:r>
              <a:rPr lang="en-US" sz="1200" dirty="0" err="1"/>
              <a:t>vilket</a:t>
            </a:r>
            <a:r>
              <a:rPr lang="en-US" sz="1200" dirty="0"/>
              <a:t> </a:t>
            </a:r>
            <a:r>
              <a:rPr lang="en-US" sz="1200" dirty="0" err="1"/>
              <a:t>är</a:t>
            </a:r>
            <a:r>
              <a:rPr lang="en-US" sz="1200" dirty="0"/>
              <a:t> den </a:t>
            </a:r>
            <a:r>
              <a:rPr lang="en-US" sz="1200" dirty="0" err="1"/>
              <a:t>rekommenderade</a:t>
            </a:r>
            <a:r>
              <a:rPr lang="en-US" sz="1200" dirty="0"/>
              <a:t> </a:t>
            </a:r>
            <a:r>
              <a:rPr lang="en-US" sz="1200" dirty="0" err="1"/>
              <a:t>vården</a:t>
            </a:r>
            <a:r>
              <a:rPr lang="en-US" sz="1200" dirty="0"/>
              <a:t> </a:t>
            </a:r>
            <a:r>
              <a:rPr lang="en-US" sz="1200" dirty="0" err="1"/>
              <a:t>som</a:t>
            </a:r>
            <a:r>
              <a:rPr lang="en-US" sz="1200" dirty="0"/>
              <a:t> </a:t>
            </a:r>
            <a:r>
              <a:rPr lang="en-US" sz="1200" dirty="0" err="1"/>
              <a:t>ges</a:t>
            </a:r>
            <a:r>
              <a:rPr lang="en-US" sz="1200" dirty="0"/>
              <a:t> </a:t>
            </a:r>
            <a:r>
              <a:rPr lang="en-US" sz="1200" dirty="0" err="1"/>
              <a:t>idag</a:t>
            </a:r>
            <a:endParaRPr lang="en-US" sz="1200" dirty="0"/>
          </a:p>
          <a:p>
            <a:endParaRPr lang="sv-SE" dirty="0"/>
          </a:p>
        </p:txBody>
      </p:sp>
      <p:sp>
        <p:nvSpPr>
          <p:cNvPr id="4" name="Platshållare för bildnummer 3"/>
          <p:cNvSpPr>
            <a:spLocks noGrp="1"/>
          </p:cNvSpPr>
          <p:nvPr>
            <p:ph type="sldNum" sz="quarter" idx="5"/>
          </p:nvPr>
        </p:nvSpPr>
        <p:spPr/>
        <p:txBody>
          <a:bodyPr/>
          <a:lstStyle/>
          <a:p>
            <a:fld id="{DCB41AEF-4310-EB42-A745-DC3FF6AE737E}" type="slidenum">
              <a:rPr lang="sv-SE" smtClean="0"/>
              <a:t>2</a:t>
            </a:fld>
            <a:endParaRPr lang="sv-SE"/>
          </a:p>
        </p:txBody>
      </p:sp>
    </p:spTree>
    <p:extLst>
      <p:ext uri="{BB962C8B-B14F-4D97-AF65-F5344CB8AC3E}">
        <p14:creationId xmlns:p14="http://schemas.microsoft.com/office/powerpoint/2010/main" val="3026068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BILD 3.</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Vad gör moderkakan </a:t>
            </a:r>
          </a:p>
          <a:p>
            <a:r>
              <a:rPr lang="sv-SE" dirty="0"/>
              <a:t>Inne i mammas mage ”andas” bebisen via blodet som cirkulerar mellan barnet, navelsträngen och moderkakan som tillför barnets syre, näring och allt som behövs för att barnet ska växa och trivas. I moderkakan finns hela tiden en tredjedel av det cirkulerande blodet. När barnet föds och tar sitt första andetag så ställs fostrets blodcirkulation om till en cirkulation som sen pågår resten av livet. </a:t>
            </a:r>
            <a:r>
              <a:rPr lang="sv-SE" dirty="0">
                <a:solidFill>
                  <a:srgbClr val="FF0000"/>
                </a:solidFill>
              </a:rPr>
              <a:t>I minuterna efter födelsen pulsera blodet i navelsträngen – hos vissa upphör pulsationerna efter några minuter hos andra kan det fortgå tills efter moderkakan är framfött. </a:t>
            </a:r>
          </a:p>
          <a:p>
            <a:endParaRPr lang="sv-SE" dirty="0">
              <a:solidFill>
                <a:srgbClr val="FF0000"/>
              </a:solidFill>
            </a:endParaRPr>
          </a:p>
          <a:p>
            <a:r>
              <a:rPr lang="sv-SE" dirty="0"/>
              <a:t>Tidigare studier är gjorda på friska barn, där man har set positiva effekter av att barnet får så mycket av sin blodvolym som möjligt. </a:t>
            </a:r>
            <a:r>
              <a:rPr lang="sv-SE" sz="1200" b="0" i="0" u="none" strike="noStrike" kern="1200" dirty="0">
                <a:solidFill>
                  <a:schemeClr val="tx1"/>
                </a:solidFill>
                <a:effectLst/>
                <a:latin typeface="+mn-lt"/>
                <a:ea typeface="+mn-ea"/>
                <a:cs typeface="+mn-cs"/>
              </a:rPr>
              <a:t>Viktiga och skyddande stamceller förs över till barnet, något som annars gått till spillo. Studier har visat att på längre sikt att finmotoriken ökar de första månaderna, framför allt hos pojkar. Liksom det sociala samspelet var också mer utvecklat hos barn med sen avnavling.  </a:t>
            </a:r>
          </a:p>
          <a:p>
            <a:r>
              <a:rPr lang="sv-SE" sz="1200" b="0" i="0" u="none" strike="noStrike" kern="1200" dirty="0">
                <a:solidFill>
                  <a:schemeClr val="tx1"/>
                </a:solidFill>
                <a:effectLst/>
                <a:latin typeface="+mn-lt"/>
                <a:ea typeface="+mn-ea"/>
                <a:cs typeface="+mn-cs"/>
              </a:rPr>
              <a:t>Idag avnavlas de flesta friska barn efter minst 3 minuter</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Varför en ny studie</a:t>
            </a:r>
          </a:p>
          <a:p>
            <a:r>
              <a:rPr lang="sv-SE" dirty="0"/>
              <a:t>En liknande studie är genomfört i Nepal och publicerat nyligen. Den visade att barn i behov andningsstöd hade bättre Apgar efter 5 minuter och </a:t>
            </a:r>
            <a:r>
              <a:rPr lang="sv-SE" sz="1200" kern="1200" dirty="0">
                <a:solidFill>
                  <a:schemeClr val="tx1"/>
                </a:solidFill>
                <a:effectLst/>
                <a:latin typeface="+mn-lt"/>
                <a:ea typeface="+mn-ea"/>
                <a:cs typeface="+mn-cs"/>
              </a:rPr>
              <a:t>återhämtar sig bättre </a:t>
            </a:r>
            <a:r>
              <a:rPr lang="sv-SE" dirty="0"/>
              <a:t> Det behövs nu </a:t>
            </a:r>
            <a:r>
              <a:rPr lang="sv-SE" sz="1200" kern="1200" dirty="0">
                <a:solidFill>
                  <a:schemeClr val="tx1"/>
                </a:solidFill>
                <a:effectLst/>
                <a:latin typeface="+mn-lt"/>
                <a:ea typeface="+mn-ea"/>
                <a:cs typeface="+mn-cs"/>
              </a:rPr>
              <a:t>en studie i Svensk kontext för att bekräfta de resultaten i Nepal och därtill beforska vilken betydelse det har för barnets hälsa på längre sikt.</a:t>
            </a:r>
          </a:p>
          <a:p>
            <a:r>
              <a:rPr lang="sv-SE"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DCB41AEF-4310-EB42-A745-DC3FF6AE737E}" type="slidenum">
              <a:rPr lang="sv-SE" smtClean="0"/>
              <a:t>3</a:t>
            </a:fld>
            <a:endParaRPr lang="sv-SE"/>
          </a:p>
        </p:txBody>
      </p:sp>
    </p:spTree>
    <p:extLst>
      <p:ext uri="{BB962C8B-B14F-4D97-AF65-F5344CB8AC3E}">
        <p14:creationId xmlns:p14="http://schemas.microsoft.com/office/powerpoint/2010/main" val="1530395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dirty="0">
                <a:solidFill>
                  <a:schemeClr val="tx1"/>
                </a:solidFill>
                <a:effectLst/>
                <a:latin typeface="+mn-lt"/>
                <a:ea typeface="+mn-ea"/>
                <a:cs typeface="+mn-cs"/>
              </a:rPr>
              <a:t>BILD 4.</a:t>
            </a:r>
          </a:p>
          <a:p>
            <a:r>
              <a:rPr lang="sv-SE" sz="1200" b="0" i="0" u="none" strike="noStrike" kern="1200" dirty="0">
                <a:solidFill>
                  <a:schemeClr val="tx1"/>
                </a:solidFill>
                <a:effectLst/>
                <a:latin typeface="+mn-lt"/>
                <a:ea typeface="+mn-ea"/>
                <a:cs typeface="+mn-cs"/>
              </a:rPr>
              <a:t>Hos ett barn som väger runt tre kilo motsvarar den sena avnavlingen ett tillskott på en deciliter blod. Detta att jämföra med att en vuxen person skulle få ungefär två liter extra blod. Den extra deciliter blod innehåller så pass mycket järn att det motsvarar tre till fyra månaders behov för ett spädbarn</a:t>
            </a:r>
            <a:endParaRPr lang="sv-SE" dirty="0"/>
          </a:p>
        </p:txBody>
      </p:sp>
      <p:sp>
        <p:nvSpPr>
          <p:cNvPr id="4" name="Platshållare för bildnummer 3"/>
          <p:cNvSpPr>
            <a:spLocks noGrp="1"/>
          </p:cNvSpPr>
          <p:nvPr>
            <p:ph type="sldNum" sz="quarter" idx="5"/>
          </p:nvPr>
        </p:nvSpPr>
        <p:spPr/>
        <p:txBody>
          <a:bodyPr/>
          <a:lstStyle/>
          <a:p>
            <a:fld id="{DCB41AEF-4310-EB42-A745-DC3FF6AE737E}" type="slidenum">
              <a:rPr lang="sv-SE" smtClean="0"/>
              <a:t>4</a:t>
            </a:fld>
            <a:endParaRPr lang="sv-SE"/>
          </a:p>
        </p:txBody>
      </p:sp>
    </p:spTree>
    <p:extLst>
      <p:ext uri="{BB962C8B-B14F-4D97-AF65-F5344CB8AC3E}">
        <p14:creationId xmlns:p14="http://schemas.microsoft.com/office/powerpoint/2010/main" val="2809538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dirty="0">
                <a:solidFill>
                  <a:schemeClr val="tx1"/>
                </a:solidFill>
                <a:effectLst/>
                <a:latin typeface="+mn-lt"/>
                <a:ea typeface="+mn-ea"/>
                <a:cs typeface="+mn-cs"/>
              </a:rPr>
              <a:t>BILD 4.</a:t>
            </a:r>
          </a:p>
          <a:p>
            <a:r>
              <a:rPr lang="sv-SE" sz="1200" b="0" i="0" u="none" strike="noStrike" kern="1200" dirty="0">
                <a:solidFill>
                  <a:schemeClr val="tx1"/>
                </a:solidFill>
                <a:effectLst/>
                <a:latin typeface="+mn-lt"/>
                <a:ea typeface="+mn-ea"/>
                <a:cs typeface="+mn-cs"/>
              </a:rPr>
              <a:t>Hos ett barn som väger runt tre kilo motsvarar den sena avnavlingen ett tillskott på en deciliter blod. Detta att jämföra med att en vuxen person skulle få ungefär två liter extra blod. Den extra deciliter blod innehåller så pass mycket järn att det motsvarar tre till fyra månaders behov för ett spädbarn</a:t>
            </a:r>
            <a:endParaRPr lang="sv-SE" dirty="0"/>
          </a:p>
        </p:txBody>
      </p:sp>
      <p:sp>
        <p:nvSpPr>
          <p:cNvPr id="4" name="Platshållare för bildnummer 3"/>
          <p:cNvSpPr>
            <a:spLocks noGrp="1"/>
          </p:cNvSpPr>
          <p:nvPr>
            <p:ph type="sldNum" sz="quarter" idx="5"/>
          </p:nvPr>
        </p:nvSpPr>
        <p:spPr/>
        <p:txBody>
          <a:bodyPr/>
          <a:lstStyle/>
          <a:p>
            <a:fld id="{DCB41AEF-4310-EB42-A745-DC3FF6AE737E}" type="slidenum">
              <a:rPr lang="sv-SE" smtClean="0"/>
              <a:t>5</a:t>
            </a:fld>
            <a:endParaRPr lang="sv-SE"/>
          </a:p>
        </p:txBody>
      </p:sp>
    </p:spTree>
    <p:extLst>
      <p:ext uri="{BB962C8B-B14F-4D97-AF65-F5344CB8AC3E}">
        <p14:creationId xmlns:p14="http://schemas.microsoft.com/office/powerpoint/2010/main" val="951853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effectLst/>
              </a:rPr>
              <a:t>BILD 5 </a:t>
            </a:r>
          </a:p>
          <a:p>
            <a:r>
              <a:rPr lang="sv-SE" dirty="0">
                <a:effectLst/>
              </a:rPr>
              <a:t>Har barnet samma chans att leva? Ja det finns ingen risk för barnet att bli utsatt för fara. </a:t>
            </a:r>
          </a:p>
          <a:p>
            <a:endParaRPr lang="sv-SE" dirty="0">
              <a:effectLst/>
            </a:endParaRPr>
          </a:p>
          <a:p>
            <a:r>
              <a:rPr lang="sv-SE" dirty="0">
                <a:effectLst/>
              </a:rPr>
              <a:t>Påbörjas inte återupplivning förrän efter 3min om man väntar med avnavling? Man påbörjar direkt efter barnet födelse och när det bedöms att barnet är i behov av andningsstöd . Då jobbar man </a:t>
            </a:r>
            <a:r>
              <a:rPr lang="sv-SE" dirty="0" err="1">
                <a:effectLst/>
              </a:rPr>
              <a:t>bedside</a:t>
            </a:r>
            <a:r>
              <a:rPr lang="sv-SE" dirty="0">
                <a:effectLst/>
              </a:rPr>
              <a:t> minst 3min. Och först därefter klipper man navelsträngen eller låter den vara ett tag till om barnet inte behöver mer hjälp? Bedömer man efter 3 min att barnet är i fortsatt behov för extra stöd klipps navelsträngen och barnet flyttas över till det närliggande barnbordet</a:t>
            </a:r>
          </a:p>
          <a:p>
            <a:endParaRPr lang="sv-SE" dirty="0">
              <a:effectLst/>
            </a:endParaRPr>
          </a:p>
          <a:p>
            <a:r>
              <a:rPr lang="sv-SE" dirty="0">
                <a:effectLst/>
              </a:rPr>
              <a:t>Kan det bli fördröjning med utrustningen?  Nej lottas man till intakt navelsträng så rullas det in en for studien  specialbyggd ställning med samma utrustning som finns vid barnbordet så att man kan arbeta nära mamman . Detta görs så den är på plats strax innan barnet föds</a:t>
            </a:r>
          </a:p>
          <a:p>
            <a:endParaRPr lang="sv-SE" dirty="0">
              <a:effectLst/>
            </a:endParaRPr>
          </a:p>
          <a:p>
            <a:r>
              <a:rPr lang="sv-SE" dirty="0">
                <a:effectLst/>
              </a:rPr>
              <a:t>Kommer personalen kunna göra ett lika bra jobb? Ja och föräldrarna kommer kunna vara med lättare och se vad som görs och få återkoppling direkt. </a:t>
            </a:r>
          </a:p>
          <a:p>
            <a:endParaRPr lang="sv-SE" dirty="0">
              <a:effectLst/>
            </a:endParaRPr>
          </a:p>
          <a:p>
            <a:r>
              <a:rPr lang="sv-SE" dirty="0">
                <a:effectLst/>
              </a:rPr>
              <a:t>Finns det några risker med sen avnavling? </a:t>
            </a:r>
          </a:p>
          <a:p>
            <a:endParaRPr lang="sv-SE" dirty="0">
              <a:effectLst/>
            </a:endParaRPr>
          </a:p>
          <a:p>
            <a:r>
              <a:rPr lang="sv-SE" dirty="0">
                <a:effectLst/>
              </a:rPr>
              <a:t>Innebär studien extra undersökningar eller uppföljningar? </a:t>
            </a:r>
          </a:p>
          <a:p>
            <a:pPr marL="171450" indent="-171450">
              <a:buFont typeface="Arial" panose="020B0604020202020204" pitchFamily="34" charset="0"/>
              <a:buChar char="•"/>
            </a:pPr>
            <a:r>
              <a:rPr lang="en-US" sz="1200" dirty="0" err="1"/>
              <a:t>Hur</a:t>
            </a:r>
            <a:r>
              <a:rPr lang="en-US" sz="1200" dirty="0"/>
              <a:t> </a:t>
            </a:r>
            <a:r>
              <a:rPr lang="en-US" sz="1200" dirty="0" err="1"/>
              <a:t>barnet</a:t>
            </a:r>
            <a:r>
              <a:rPr lang="en-US" sz="1200" dirty="0"/>
              <a:t> </a:t>
            </a:r>
            <a:r>
              <a:rPr lang="en-US" sz="1200" dirty="0" err="1"/>
              <a:t>andas</a:t>
            </a:r>
            <a:r>
              <a:rPr lang="en-US" sz="1200" dirty="0"/>
              <a:t> vid 1 och 6 </a:t>
            </a:r>
            <a:r>
              <a:rPr lang="en-US" sz="1200" dirty="0" err="1"/>
              <a:t>timmars</a:t>
            </a:r>
            <a:r>
              <a:rPr lang="en-US" sz="1200" dirty="0"/>
              <a:t> </a:t>
            </a:r>
            <a:r>
              <a:rPr lang="en-US" sz="1200" dirty="0" err="1"/>
              <a:t>ålder</a:t>
            </a:r>
            <a:endParaRPr lang="en-US" sz="1200" dirty="0"/>
          </a:p>
          <a:p>
            <a:pPr marL="171450" indent="-171450">
              <a:buFont typeface="Arial" panose="020B0604020202020204" pitchFamily="34" charset="0"/>
              <a:buChar char="•"/>
            </a:pPr>
            <a:r>
              <a:rPr lang="en-US" sz="1200" dirty="0" err="1"/>
              <a:t>Blodsocker</a:t>
            </a:r>
            <a:r>
              <a:rPr lang="en-US" sz="1200" dirty="0"/>
              <a:t> </a:t>
            </a:r>
            <a:r>
              <a:rPr lang="en-US" sz="1200" dirty="0" err="1"/>
              <a:t>efter</a:t>
            </a:r>
            <a:r>
              <a:rPr lang="en-US" sz="1200" dirty="0"/>
              <a:t> 3-4 </a:t>
            </a:r>
            <a:r>
              <a:rPr lang="en-US" sz="1200" dirty="0" err="1"/>
              <a:t>timmar</a:t>
            </a:r>
            <a:endParaRPr lang="en-US" sz="1200" dirty="0"/>
          </a:p>
          <a:p>
            <a:pPr marL="171450" indent="-171450">
              <a:buFont typeface="Arial" panose="020B0604020202020204" pitchFamily="34" charset="0"/>
              <a:buChar char="•"/>
            </a:pPr>
            <a:r>
              <a:rPr lang="en-US" sz="1200" dirty="0" err="1"/>
              <a:t>Uppföljning</a:t>
            </a:r>
            <a:r>
              <a:rPr lang="en-US" sz="1200" dirty="0"/>
              <a:t> vid 1 </a:t>
            </a:r>
            <a:r>
              <a:rPr lang="en-US" sz="1200" dirty="0" err="1"/>
              <a:t>års</a:t>
            </a:r>
            <a:r>
              <a:rPr lang="en-US" sz="1200" dirty="0"/>
              <a:t> </a:t>
            </a:r>
            <a:r>
              <a:rPr lang="en-US" sz="1200" dirty="0" err="1"/>
              <a:t>ålder</a:t>
            </a:r>
            <a:endParaRPr lang="en-US" sz="1200" dirty="0"/>
          </a:p>
          <a:p>
            <a:endParaRPr lang="sv-SE" dirty="0"/>
          </a:p>
        </p:txBody>
      </p:sp>
      <p:sp>
        <p:nvSpPr>
          <p:cNvPr id="4" name="Platshållare för bildnummer 3"/>
          <p:cNvSpPr>
            <a:spLocks noGrp="1"/>
          </p:cNvSpPr>
          <p:nvPr>
            <p:ph type="sldNum" sz="quarter" idx="5"/>
          </p:nvPr>
        </p:nvSpPr>
        <p:spPr/>
        <p:txBody>
          <a:bodyPr/>
          <a:lstStyle/>
          <a:p>
            <a:fld id="{DCB41AEF-4310-EB42-A745-DC3FF6AE737E}" type="slidenum">
              <a:rPr lang="sv-SE" smtClean="0"/>
              <a:t>6</a:t>
            </a:fld>
            <a:endParaRPr lang="sv-SE"/>
          </a:p>
        </p:txBody>
      </p:sp>
    </p:spTree>
    <p:extLst>
      <p:ext uri="{BB962C8B-B14F-4D97-AF65-F5344CB8AC3E}">
        <p14:creationId xmlns:p14="http://schemas.microsoft.com/office/powerpoint/2010/main" val="3361258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BILD 6</a:t>
            </a:r>
          </a:p>
        </p:txBody>
      </p:sp>
      <p:sp>
        <p:nvSpPr>
          <p:cNvPr id="4" name="Platshållare för bildnummer 3"/>
          <p:cNvSpPr>
            <a:spLocks noGrp="1"/>
          </p:cNvSpPr>
          <p:nvPr>
            <p:ph type="sldNum" sz="quarter" idx="5"/>
          </p:nvPr>
        </p:nvSpPr>
        <p:spPr/>
        <p:txBody>
          <a:bodyPr/>
          <a:lstStyle/>
          <a:p>
            <a:fld id="{DCB41AEF-4310-EB42-A745-DC3FF6AE737E}" type="slidenum">
              <a:rPr lang="sv-SE" smtClean="0"/>
              <a:t>7</a:t>
            </a:fld>
            <a:endParaRPr lang="sv-SE"/>
          </a:p>
        </p:txBody>
      </p:sp>
    </p:spTree>
    <p:extLst>
      <p:ext uri="{BB962C8B-B14F-4D97-AF65-F5344CB8AC3E}">
        <p14:creationId xmlns:p14="http://schemas.microsoft.com/office/powerpoint/2010/main" val="1823828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BILD 7</a:t>
            </a:r>
          </a:p>
          <a:p>
            <a:r>
              <a:rPr lang="sv-SE" dirty="0"/>
              <a:t>Muntlig och skriftlig information redan på MVC</a:t>
            </a:r>
          </a:p>
          <a:p>
            <a:r>
              <a:rPr lang="sv-SE" dirty="0"/>
              <a:t>Vilken graviditetsvecka är lämplig att ge info i? Vid glukosbelastningen </a:t>
            </a:r>
          </a:p>
          <a:p>
            <a:r>
              <a:rPr lang="sv-SE" dirty="0"/>
              <a:t>Samtycke måste signeras av båda vårdnadshavare, kan ske på MVC?</a:t>
            </a:r>
          </a:p>
          <a:p>
            <a:endParaRPr lang="sv-SE" dirty="0"/>
          </a:p>
          <a:p>
            <a:endParaRPr lang="sv-SE" dirty="0"/>
          </a:p>
        </p:txBody>
      </p:sp>
      <p:sp>
        <p:nvSpPr>
          <p:cNvPr id="4" name="Platshållare för bildnummer 3"/>
          <p:cNvSpPr>
            <a:spLocks noGrp="1"/>
          </p:cNvSpPr>
          <p:nvPr>
            <p:ph type="sldNum" sz="quarter" idx="5"/>
          </p:nvPr>
        </p:nvSpPr>
        <p:spPr/>
        <p:txBody>
          <a:bodyPr/>
          <a:lstStyle/>
          <a:p>
            <a:fld id="{DCB41AEF-4310-EB42-A745-DC3FF6AE737E}" type="slidenum">
              <a:rPr lang="sv-SE" smtClean="0"/>
              <a:t>8</a:t>
            </a:fld>
            <a:endParaRPr lang="sv-SE"/>
          </a:p>
        </p:txBody>
      </p:sp>
    </p:spTree>
    <p:extLst>
      <p:ext uri="{BB962C8B-B14F-4D97-AF65-F5344CB8AC3E}">
        <p14:creationId xmlns:p14="http://schemas.microsoft.com/office/powerpoint/2010/main" val="2526706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BILD 8</a:t>
            </a:r>
          </a:p>
        </p:txBody>
      </p:sp>
      <p:sp>
        <p:nvSpPr>
          <p:cNvPr id="4" name="Platshållare för bildnummer 3"/>
          <p:cNvSpPr>
            <a:spLocks noGrp="1"/>
          </p:cNvSpPr>
          <p:nvPr>
            <p:ph type="sldNum" sz="quarter" idx="5"/>
          </p:nvPr>
        </p:nvSpPr>
        <p:spPr/>
        <p:txBody>
          <a:bodyPr/>
          <a:lstStyle/>
          <a:p>
            <a:fld id="{DCB41AEF-4310-EB42-A745-DC3FF6AE737E}" type="slidenum">
              <a:rPr lang="sv-SE" smtClean="0"/>
              <a:t>9</a:t>
            </a:fld>
            <a:endParaRPr lang="sv-SE"/>
          </a:p>
        </p:txBody>
      </p:sp>
    </p:spTree>
    <p:extLst>
      <p:ext uri="{BB962C8B-B14F-4D97-AF65-F5344CB8AC3E}">
        <p14:creationId xmlns:p14="http://schemas.microsoft.com/office/powerpoint/2010/main" val="1602771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3228A7-4590-48DD-BAFF-330ECD903A46}"/>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A8255156-FA77-4430-9544-78EF51C89B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A8462BCA-17DA-49FA-9BBE-5F2AF2C56700}"/>
              </a:ext>
            </a:extLst>
          </p:cNvPr>
          <p:cNvSpPr>
            <a:spLocks noGrp="1"/>
          </p:cNvSpPr>
          <p:nvPr>
            <p:ph type="dt" sz="half" idx="10"/>
          </p:nvPr>
        </p:nvSpPr>
        <p:spPr/>
        <p:txBody>
          <a:bodyPr/>
          <a:lstStyle/>
          <a:p>
            <a:fld id="{9BA09EDE-8D2E-473C-9163-3CAAA06C8B64}" type="datetimeFigureOut">
              <a:rPr lang="sv-SE" smtClean="0"/>
              <a:t>2019-10-22</a:t>
            </a:fld>
            <a:endParaRPr lang="sv-SE"/>
          </a:p>
        </p:txBody>
      </p:sp>
      <p:sp>
        <p:nvSpPr>
          <p:cNvPr id="5" name="Platshållare för sidfot 4">
            <a:extLst>
              <a:ext uri="{FF2B5EF4-FFF2-40B4-BE49-F238E27FC236}">
                <a16:creationId xmlns:a16="http://schemas.microsoft.com/office/drawing/2014/main" id="{48073033-06F9-4E82-8A56-5AC22167110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0C45BF9-9617-46E3-A993-1A9D947C3CF7}"/>
              </a:ext>
            </a:extLst>
          </p:cNvPr>
          <p:cNvSpPr>
            <a:spLocks noGrp="1"/>
          </p:cNvSpPr>
          <p:nvPr>
            <p:ph type="sldNum" sz="quarter" idx="12"/>
          </p:nvPr>
        </p:nvSpPr>
        <p:spPr/>
        <p:txBody>
          <a:bodyPr/>
          <a:lstStyle/>
          <a:p>
            <a:fld id="{4A1A0022-667C-4DFF-846C-68833A6AC6B9}" type="slidenum">
              <a:rPr lang="sv-SE" smtClean="0"/>
              <a:t>‹#›</a:t>
            </a:fld>
            <a:endParaRPr lang="sv-SE"/>
          </a:p>
        </p:txBody>
      </p:sp>
    </p:spTree>
    <p:extLst>
      <p:ext uri="{BB962C8B-B14F-4D97-AF65-F5344CB8AC3E}">
        <p14:creationId xmlns:p14="http://schemas.microsoft.com/office/powerpoint/2010/main" val="2932807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2F3E86-FD29-4B1E-A3F2-00F1444B909E}"/>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E6F751B-B1C3-4889-B910-FC688913922C}"/>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2D5F1CB-9DEF-4259-925D-CCD3F60B8597}"/>
              </a:ext>
            </a:extLst>
          </p:cNvPr>
          <p:cNvSpPr>
            <a:spLocks noGrp="1"/>
          </p:cNvSpPr>
          <p:nvPr>
            <p:ph type="dt" sz="half" idx="10"/>
          </p:nvPr>
        </p:nvSpPr>
        <p:spPr/>
        <p:txBody>
          <a:bodyPr/>
          <a:lstStyle/>
          <a:p>
            <a:fld id="{9BA09EDE-8D2E-473C-9163-3CAAA06C8B64}" type="datetimeFigureOut">
              <a:rPr lang="sv-SE" smtClean="0"/>
              <a:t>2019-10-22</a:t>
            </a:fld>
            <a:endParaRPr lang="sv-SE"/>
          </a:p>
        </p:txBody>
      </p:sp>
      <p:sp>
        <p:nvSpPr>
          <p:cNvPr id="5" name="Platshållare för sidfot 4">
            <a:extLst>
              <a:ext uri="{FF2B5EF4-FFF2-40B4-BE49-F238E27FC236}">
                <a16:creationId xmlns:a16="http://schemas.microsoft.com/office/drawing/2014/main" id="{5CD1DE54-06C1-4755-BAF4-2FD20B08A2A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104791A-8F97-4C99-9E94-AA59479FF8AB}"/>
              </a:ext>
            </a:extLst>
          </p:cNvPr>
          <p:cNvSpPr>
            <a:spLocks noGrp="1"/>
          </p:cNvSpPr>
          <p:nvPr>
            <p:ph type="sldNum" sz="quarter" idx="12"/>
          </p:nvPr>
        </p:nvSpPr>
        <p:spPr/>
        <p:txBody>
          <a:bodyPr/>
          <a:lstStyle/>
          <a:p>
            <a:fld id="{4A1A0022-667C-4DFF-846C-68833A6AC6B9}" type="slidenum">
              <a:rPr lang="sv-SE" smtClean="0"/>
              <a:t>‹#›</a:t>
            </a:fld>
            <a:endParaRPr lang="sv-SE"/>
          </a:p>
        </p:txBody>
      </p:sp>
    </p:spTree>
    <p:extLst>
      <p:ext uri="{BB962C8B-B14F-4D97-AF65-F5344CB8AC3E}">
        <p14:creationId xmlns:p14="http://schemas.microsoft.com/office/powerpoint/2010/main" val="3906061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7086FD62-47B7-4AA0-9331-DC88DCC696B6}"/>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3EBD165-4694-4038-9895-08CAD7DC796E}"/>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EF45C9D-9893-40EC-A062-F273A2F956D3}"/>
              </a:ext>
            </a:extLst>
          </p:cNvPr>
          <p:cNvSpPr>
            <a:spLocks noGrp="1"/>
          </p:cNvSpPr>
          <p:nvPr>
            <p:ph type="dt" sz="half" idx="10"/>
          </p:nvPr>
        </p:nvSpPr>
        <p:spPr/>
        <p:txBody>
          <a:bodyPr/>
          <a:lstStyle/>
          <a:p>
            <a:fld id="{9BA09EDE-8D2E-473C-9163-3CAAA06C8B64}" type="datetimeFigureOut">
              <a:rPr lang="sv-SE" smtClean="0"/>
              <a:t>2019-10-22</a:t>
            </a:fld>
            <a:endParaRPr lang="sv-SE"/>
          </a:p>
        </p:txBody>
      </p:sp>
      <p:sp>
        <p:nvSpPr>
          <p:cNvPr id="5" name="Platshållare för sidfot 4">
            <a:extLst>
              <a:ext uri="{FF2B5EF4-FFF2-40B4-BE49-F238E27FC236}">
                <a16:creationId xmlns:a16="http://schemas.microsoft.com/office/drawing/2014/main" id="{E3BC22ED-B78B-4BB4-9712-32F8D95A931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19594B9-9F25-4CA8-84C8-FDB56E16EAA2}"/>
              </a:ext>
            </a:extLst>
          </p:cNvPr>
          <p:cNvSpPr>
            <a:spLocks noGrp="1"/>
          </p:cNvSpPr>
          <p:nvPr>
            <p:ph type="sldNum" sz="quarter" idx="12"/>
          </p:nvPr>
        </p:nvSpPr>
        <p:spPr/>
        <p:txBody>
          <a:bodyPr/>
          <a:lstStyle/>
          <a:p>
            <a:fld id="{4A1A0022-667C-4DFF-846C-68833A6AC6B9}" type="slidenum">
              <a:rPr lang="sv-SE" smtClean="0"/>
              <a:t>‹#›</a:t>
            </a:fld>
            <a:endParaRPr lang="sv-SE"/>
          </a:p>
        </p:txBody>
      </p:sp>
    </p:spTree>
    <p:extLst>
      <p:ext uri="{BB962C8B-B14F-4D97-AF65-F5344CB8AC3E}">
        <p14:creationId xmlns:p14="http://schemas.microsoft.com/office/powerpoint/2010/main" val="2060863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8BE552-348F-4F66-89F5-AFFF0AB6B85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5EB09FE-92A5-4234-9E7E-FB02886C10B8}"/>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8DEFF3B-5122-415F-B82E-909777653259}"/>
              </a:ext>
            </a:extLst>
          </p:cNvPr>
          <p:cNvSpPr>
            <a:spLocks noGrp="1"/>
          </p:cNvSpPr>
          <p:nvPr>
            <p:ph type="dt" sz="half" idx="10"/>
          </p:nvPr>
        </p:nvSpPr>
        <p:spPr/>
        <p:txBody>
          <a:bodyPr/>
          <a:lstStyle/>
          <a:p>
            <a:fld id="{9BA09EDE-8D2E-473C-9163-3CAAA06C8B64}" type="datetimeFigureOut">
              <a:rPr lang="sv-SE" smtClean="0"/>
              <a:t>2019-10-22</a:t>
            </a:fld>
            <a:endParaRPr lang="sv-SE"/>
          </a:p>
        </p:txBody>
      </p:sp>
      <p:sp>
        <p:nvSpPr>
          <p:cNvPr id="5" name="Platshållare för sidfot 4">
            <a:extLst>
              <a:ext uri="{FF2B5EF4-FFF2-40B4-BE49-F238E27FC236}">
                <a16:creationId xmlns:a16="http://schemas.microsoft.com/office/drawing/2014/main" id="{68A9F4D9-2300-46BC-9C36-09421587B12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BA09B2A-C1F6-4FE6-B6C1-147F4E1BFB87}"/>
              </a:ext>
            </a:extLst>
          </p:cNvPr>
          <p:cNvSpPr>
            <a:spLocks noGrp="1"/>
          </p:cNvSpPr>
          <p:nvPr>
            <p:ph type="sldNum" sz="quarter" idx="12"/>
          </p:nvPr>
        </p:nvSpPr>
        <p:spPr/>
        <p:txBody>
          <a:bodyPr/>
          <a:lstStyle/>
          <a:p>
            <a:fld id="{4A1A0022-667C-4DFF-846C-68833A6AC6B9}" type="slidenum">
              <a:rPr lang="sv-SE" smtClean="0"/>
              <a:t>‹#›</a:t>
            </a:fld>
            <a:endParaRPr lang="sv-SE"/>
          </a:p>
        </p:txBody>
      </p:sp>
    </p:spTree>
    <p:extLst>
      <p:ext uri="{BB962C8B-B14F-4D97-AF65-F5344CB8AC3E}">
        <p14:creationId xmlns:p14="http://schemas.microsoft.com/office/powerpoint/2010/main" val="377136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0C0BCA-8789-44BD-A527-02E4715156C3}"/>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5A7D509A-2F9C-4662-ABFA-44A81BF7EE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562E699C-7D21-4EF2-864A-351BBB62CB5C}"/>
              </a:ext>
            </a:extLst>
          </p:cNvPr>
          <p:cNvSpPr>
            <a:spLocks noGrp="1"/>
          </p:cNvSpPr>
          <p:nvPr>
            <p:ph type="dt" sz="half" idx="10"/>
          </p:nvPr>
        </p:nvSpPr>
        <p:spPr/>
        <p:txBody>
          <a:bodyPr/>
          <a:lstStyle/>
          <a:p>
            <a:fld id="{9BA09EDE-8D2E-473C-9163-3CAAA06C8B64}" type="datetimeFigureOut">
              <a:rPr lang="sv-SE" smtClean="0"/>
              <a:t>2019-10-22</a:t>
            </a:fld>
            <a:endParaRPr lang="sv-SE"/>
          </a:p>
        </p:txBody>
      </p:sp>
      <p:sp>
        <p:nvSpPr>
          <p:cNvPr id="5" name="Platshållare för sidfot 4">
            <a:extLst>
              <a:ext uri="{FF2B5EF4-FFF2-40B4-BE49-F238E27FC236}">
                <a16:creationId xmlns:a16="http://schemas.microsoft.com/office/drawing/2014/main" id="{0914D9A2-C941-40BB-9B89-2EAEB9BE150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C2B36B5-4D14-4847-8445-99A10CFD9F1E}"/>
              </a:ext>
            </a:extLst>
          </p:cNvPr>
          <p:cNvSpPr>
            <a:spLocks noGrp="1"/>
          </p:cNvSpPr>
          <p:nvPr>
            <p:ph type="sldNum" sz="quarter" idx="12"/>
          </p:nvPr>
        </p:nvSpPr>
        <p:spPr/>
        <p:txBody>
          <a:bodyPr/>
          <a:lstStyle/>
          <a:p>
            <a:fld id="{4A1A0022-667C-4DFF-846C-68833A6AC6B9}" type="slidenum">
              <a:rPr lang="sv-SE" smtClean="0"/>
              <a:t>‹#›</a:t>
            </a:fld>
            <a:endParaRPr lang="sv-SE"/>
          </a:p>
        </p:txBody>
      </p:sp>
    </p:spTree>
    <p:extLst>
      <p:ext uri="{BB962C8B-B14F-4D97-AF65-F5344CB8AC3E}">
        <p14:creationId xmlns:p14="http://schemas.microsoft.com/office/powerpoint/2010/main" val="2393291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8EBF74-B93F-4CC9-A69E-D179A1D3124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1039F13-05B0-4BB0-8ABD-39E01D9B15C8}"/>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B3CB6E7-6BAF-4FB8-8E1D-8EE9858F3A44}"/>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C081EBB-FCE2-46B2-8B91-1C66E06A5679}"/>
              </a:ext>
            </a:extLst>
          </p:cNvPr>
          <p:cNvSpPr>
            <a:spLocks noGrp="1"/>
          </p:cNvSpPr>
          <p:nvPr>
            <p:ph type="dt" sz="half" idx="10"/>
          </p:nvPr>
        </p:nvSpPr>
        <p:spPr/>
        <p:txBody>
          <a:bodyPr/>
          <a:lstStyle/>
          <a:p>
            <a:fld id="{9BA09EDE-8D2E-473C-9163-3CAAA06C8B64}" type="datetimeFigureOut">
              <a:rPr lang="sv-SE" smtClean="0"/>
              <a:t>2019-10-22</a:t>
            </a:fld>
            <a:endParaRPr lang="sv-SE"/>
          </a:p>
        </p:txBody>
      </p:sp>
      <p:sp>
        <p:nvSpPr>
          <p:cNvPr id="6" name="Platshållare för sidfot 5">
            <a:extLst>
              <a:ext uri="{FF2B5EF4-FFF2-40B4-BE49-F238E27FC236}">
                <a16:creationId xmlns:a16="http://schemas.microsoft.com/office/drawing/2014/main" id="{22F0E090-37DD-435F-B2FD-AA57A995B96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D8CCA22-8574-4429-B5F4-019BE95C0109}"/>
              </a:ext>
            </a:extLst>
          </p:cNvPr>
          <p:cNvSpPr>
            <a:spLocks noGrp="1"/>
          </p:cNvSpPr>
          <p:nvPr>
            <p:ph type="sldNum" sz="quarter" idx="12"/>
          </p:nvPr>
        </p:nvSpPr>
        <p:spPr/>
        <p:txBody>
          <a:bodyPr/>
          <a:lstStyle/>
          <a:p>
            <a:fld id="{4A1A0022-667C-4DFF-846C-68833A6AC6B9}" type="slidenum">
              <a:rPr lang="sv-SE" smtClean="0"/>
              <a:t>‹#›</a:t>
            </a:fld>
            <a:endParaRPr lang="sv-SE"/>
          </a:p>
        </p:txBody>
      </p:sp>
    </p:spTree>
    <p:extLst>
      <p:ext uri="{BB962C8B-B14F-4D97-AF65-F5344CB8AC3E}">
        <p14:creationId xmlns:p14="http://schemas.microsoft.com/office/powerpoint/2010/main" val="1545468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77BDD1-58FC-4ABF-AD34-44E7CEF99FF3}"/>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9049CAAD-2A0D-4316-B43E-7372408F1C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640934CD-1336-4D99-A0CC-33DCE642E3E8}"/>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E0545B4-E032-4E51-9897-EADAE640B4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3DABF0FB-C67B-47DD-98A5-3012AFECE621}"/>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2764E365-0E98-4838-96C4-64781DCCCDC9}"/>
              </a:ext>
            </a:extLst>
          </p:cNvPr>
          <p:cNvSpPr>
            <a:spLocks noGrp="1"/>
          </p:cNvSpPr>
          <p:nvPr>
            <p:ph type="dt" sz="half" idx="10"/>
          </p:nvPr>
        </p:nvSpPr>
        <p:spPr/>
        <p:txBody>
          <a:bodyPr/>
          <a:lstStyle/>
          <a:p>
            <a:fld id="{9BA09EDE-8D2E-473C-9163-3CAAA06C8B64}" type="datetimeFigureOut">
              <a:rPr lang="sv-SE" smtClean="0"/>
              <a:t>2019-10-22</a:t>
            </a:fld>
            <a:endParaRPr lang="sv-SE"/>
          </a:p>
        </p:txBody>
      </p:sp>
      <p:sp>
        <p:nvSpPr>
          <p:cNvPr id="8" name="Platshållare för sidfot 7">
            <a:extLst>
              <a:ext uri="{FF2B5EF4-FFF2-40B4-BE49-F238E27FC236}">
                <a16:creationId xmlns:a16="http://schemas.microsoft.com/office/drawing/2014/main" id="{231633E2-9205-4CB7-91C3-1CE37D765C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DC57553-7C73-488D-9D11-5C8371478146}"/>
              </a:ext>
            </a:extLst>
          </p:cNvPr>
          <p:cNvSpPr>
            <a:spLocks noGrp="1"/>
          </p:cNvSpPr>
          <p:nvPr>
            <p:ph type="sldNum" sz="quarter" idx="12"/>
          </p:nvPr>
        </p:nvSpPr>
        <p:spPr/>
        <p:txBody>
          <a:bodyPr/>
          <a:lstStyle/>
          <a:p>
            <a:fld id="{4A1A0022-667C-4DFF-846C-68833A6AC6B9}" type="slidenum">
              <a:rPr lang="sv-SE" smtClean="0"/>
              <a:t>‹#›</a:t>
            </a:fld>
            <a:endParaRPr lang="sv-SE"/>
          </a:p>
        </p:txBody>
      </p:sp>
    </p:spTree>
    <p:extLst>
      <p:ext uri="{BB962C8B-B14F-4D97-AF65-F5344CB8AC3E}">
        <p14:creationId xmlns:p14="http://schemas.microsoft.com/office/powerpoint/2010/main" val="3392774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ED12C5-1212-4089-9075-BBAC22335D31}"/>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3F80ECD9-DCFB-4F5A-B4A5-EE6C884297A4}"/>
              </a:ext>
            </a:extLst>
          </p:cNvPr>
          <p:cNvSpPr>
            <a:spLocks noGrp="1"/>
          </p:cNvSpPr>
          <p:nvPr>
            <p:ph type="dt" sz="half" idx="10"/>
          </p:nvPr>
        </p:nvSpPr>
        <p:spPr/>
        <p:txBody>
          <a:bodyPr/>
          <a:lstStyle/>
          <a:p>
            <a:fld id="{9BA09EDE-8D2E-473C-9163-3CAAA06C8B64}" type="datetimeFigureOut">
              <a:rPr lang="sv-SE" smtClean="0"/>
              <a:t>2019-10-22</a:t>
            </a:fld>
            <a:endParaRPr lang="sv-SE"/>
          </a:p>
        </p:txBody>
      </p:sp>
      <p:sp>
        <p:nvSpPr>
          <p:cNvPr id="4" name="Platshållare för sidfot 3">
            <a:extLst>
              <a:ext uri="{FF2B5EF4-FFF2-40B4-BE49-F238E27FC236}">
                <a16:creationId xmlns:a16="http://schemas.microsoft.com/office/drawing/2014/main" id="{71BE0362-F90C-4744-8605-A24BA541F96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18EB1CDF-5F75-4066-B3AC-6596ADCE620E}"/>
              </a:ext>
            </a:extLst>
          </p:cNvPr>
          <p:cNvSpPr>
            <a:spLocks noGrp="1"/>
          </p:cNvSpPr>
          <p:nvPr>
            <p:ph type="sldNum" sz="quarter" idx="12"/>
          </p:nvPr>
        </p:nvSpPr>
        <p:spPr/>
        <p:txBody>
          <a:bodyPr/>
          <a:lstStyle/>
          <a:p>
            <a:fld id="{4A1A0022-667C-4DFF-846C-68833A6AC6B9}" type="slidenum">
              <a:rPr lang="sv-SE" smtClean="0"/>
              <a:t>‹#›</a:t>
            </a:fld>
            <a:endParaRPr lang="sv-SE"/>
          </a:p>
        </p:txBody>
      </p:sp>
    </p:spTree>
    <p:extLst>
      <p:ext uri="{BB962C8B-B14F-4D97-AF65-F5344CB8AC3E}">
        <p14:creationId xmlns:p14="http://schemas.microsoft.com/office/powerpoint/2010/main" val="721748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E1CA1E1-5EAF-45CA-B188-05F842822794}"/>
              </a:ext>
            </a:extLst>
          </p:cNvPr>
          <p:cNvSpPr>
            <a:spLocks noGrp="1"/>
          </p:cNvSpPr>
          <p:nvPr>
            <p:ph type="dt" sz="half" idx="10"/>
          </p:nvPr>
        </p:nvSpPr>
        <p:spPr/>
        <p:txBody>
          <a:bodyPr/>
          <a:lstStyle/>
          <a:p>
            <a:fld id="{9BA09EDE-8D2E-473C-9163-3CAAA06C8B64}" type="datetimeFigureOut">
              <a:rPr lang="sv-SE" smtClean="0"/>
              <a:t>2019-10-22</a:t>
            </a:fld>
            <a:endParaRPr lang="sv-SE"/>
          </a:p>
        </p:txBody>
      </p:sp>
      <p:sp>
        <p:nvSpPr>
          <p:cNvPr id="3" name="Platshållare för sidfot 2">
            <a:extLst>
              <a:ext uri="{FF2B5EF4-FFF2-40B4-BE49-F238E27FC236}">
                <a16:creationId xmlns:a16="http://schemas.microsoft.com/office/drawing/2014/main" id="{046018D0-00DD-4B8A-8BD1-36187C5D7A91}"/>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166BCCD1-FF65-44F7-A23A-E6DDDCF870BC}"/>
              </a:ext>
            </a:extLst>
          </p:cNvPr>
          <p:cNvSpPr>
            <a:spLocks noGrp="1"/>
          </p:cNvSpPr>
          <p:nvPr>
            <p:ph type="sldNum" sz="quarter" idx="12"/>
          </p:nvPr>
        </p:nvSpPr>
        <p:spPr/>
        <p:txBody>
          <a:bodyPr/>
          <a:lstStyle/>
          <a:p>
            <a:fld id="{4A1A0022-667C-4DFF-846C-68833A6AC6B9}" type="slidenum">
              <a:rPr lang="sv-SE" smtClean="0"/>
              <a:t>‹#›</a:t>
            </a:fld>
            <a:endParaRPr lang="sv-SE"/>
          </a:p>
        </p:txBody>
      </p:sp>
    </p:spTree>
    <p:extLst>
      <p:ext uri="{BB962C8B-B14F-4D97-AF65-F5344CB8AC3E}">
        <p14:creationId xmlns:p14="http://schemas.microsoft.com/office/powerpoint/2010/main" val="1941140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13DAC4-DE97-46D9-BBB6-5AC9479247F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520D1B2-A4EF-4856-A293-E414FFD483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FB9FAD4D-9F11-443F-8481-5DFC415ECF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C96DB272-24AE-4650-8CB3-716481EAEB76}"/>
              </a:ext>
            </a:extLst>
          </p:cNvPr>
          <p:cNvSpPr>
            <a:spLocks noGrp="1"/>
          </p:cNvSpPr>
          <p:nvPr>
            <p:ph type="dt" sz="half" idx="10"/>
          </p:nvPr>
        </p:nvSpPr>
        <p:spPr/>
        <p:txBody>
          <a:bodyPr/>
          <a:lstStyle/>
          <a:p>
            <a:fld id="{9BA09EDE-8D2E-473C-9163-3CAAA06C8B64}" type="datetimeFigureOut">
              <a:rPr lang="sv-SE" smtClean="0"/>
              <a:t>2019-10-22</a:t>
            </a:fld>
            <a:endParaRPr lang="sv-SE"/>
          </a:p>
        </p:txBody>
      </p:sp>
      <p:sp>
        <p:nvSpPr>
          <p:cNvPr id="6" name="Platshållare för sidfot 5">
            <a:extLst>
              <a:ext uri="{FF2B5EF4-FFF2-40B4-BE49-F238E27FC236}">
                <a16:creationId xmlns:a16="http://schemas.microsoft.com/office/drawing/2014/main" id="{5C200116-F242-4212-9063-0A4767AED66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8DDB80C-BC1A-4E30-B8D1-3A81CAA74C96}"/>
              </a:ext>
            </a:extLst>
          </p:cNvPr>
          <p:cNvSpPr>
            <a:spLocks noGrp="1"/>
          </p:cNvSpPr>
          <p:nvPr>
            <p:ph type="sldNum" sz="quarter" idx="12"/>
          </p:nvPr>
        </p:nvSpPr>
        <p:spPr/>
        <p:txBody>
          <a:bodyPr/>
          <a:lstStyle/>
          <a:p>
            <a:fld id="{4A1A0022-667C-4DFF-846C-68833A6AC6B9}" type="slidenum">
              <a:rPr lang="sv-SE" smtClean="0"/>
              <a:t>‹#›</a:t>
            </a:fld>
            <a:endParaRPr lang="sv-SE"/>
          </a:p>
        </p:txBody>
      </p:sp>
    </p:spTree>
    <p:extLst>
      <p:ext uri="{BB962C8B-B14F-4D97-AF65-F5344CB8AC3E}">
        <p14:creationId xmlns:p14="http://schemas.microsoft.com/office/powerpoint/2010/main" val="1909641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F64418-DAF4-4672-B1C6-77FE74E6D1B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267C4C73-62B8-4796-8512-BEF6D29B9E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D617B55F-AE01-4387-8F2F-7A68D41BCD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21314DAA-75B6-4228-BE10-882DDB76D09A}"/>
              </a:ext>
            </a:extLst>
          </p:cNvPr>
          <p:cNvSpPr>
            <a:spLocks noGrp="1"/>
          </p:cNvSpPr>
          <p:nvPr>
            <p:ph type="dt" sz="half" idx="10"/>
          </p:nvPr>
        </p:nvSpPr>
        <p:spPr/>
        <p:txBody>
          <a:bodyPr/>
          <a:lstStyle/>
          <a:p>
            <a:fld id="{9BA09EDE-8D2E-473C-9163-3CAAA06C8B64}" type="datetimeFigureOut">
              <a:rPr lang="sv-SE" smtClean="0"/>
              <a:t>2019-10-22</a:t>
            </a:fld>
            <a:endParaRPr lang="sv-SE"/>
          </a:p>
        </p:txBody>
      </p:sp>
      <p:sp>
        <p:nvSpPr>
          <p:cNvPr id="6" name="Platshållare för sidfot 5">
            <a:extLst>
              <a:ext uri="{FF2B5EF4-FFF2-40B4-BE49-F238E27FC236}">
                <a16:creationId xmlns:a16="http://schemas.microsoft.com/office/drawing/2014/main" id="{459C2ACD-188A-42E9-BDC4-DA1DC90E77D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6824734-F22C-46EE-AD0A-0312822F0335}"/>
              </a:ext>
            </a:extLst>
          </p:cNvPr>
          <p:cNvSpPr>
            <a:spLocks noGrp="1"/>
          </p:cNvSpPr>
          <p:nvPr>
            <p:ph type="sldNum" sz="quarter" idx="12"/>
          </p:nvPr>
        </p:nvSpPr>
        <p:spPr/>
        <p:txBody>
          <a:bodyPr/>
          <a:lstStyle/>
          <a:p>
            <a:fld id="{4A1A0022-667C-4DFF-846C-68833A6AC6B9}" type="slidenum">
              <a:rPr lang="sv-SE" smtClean="0"/>
              <a:t>‹#›</a:t>
            </a:fld>
            <a:endParaRPr lang="sv-SE"/>
          </a:p>
        </p:txBody>
      </p:sp>
    </p:spTree>
    <p:extLst>
      <p:ext uri="{BB962C8B-B14F-4D97-AF65-F5344CB8AC3E}">
        <p14:creationId xmlns:p14="http://schemas.microsoft.com/office/powerpoint/2010/main" val="1463599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ADEDE47-CAD8-4FA0-8295-C7FF984403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009970F-7DAC-4880-9179-E062AECA84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3B5FFA4-98FE-4C63-BD3B-86D3F77840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A09EDE-8D2E-473C-9163-3CAAA06C8B64}" type="datetimeFigureOut">
              <a:rPr lang="sv-SE" smtClean="0"/>
              <a:t>2019-10-22</a:t>
            </a:fld>
            <a:endParaRPr lang="sv-SE"/>
          </a:p>
        </p:txBody>
      </p:sp>
      <p:sp>
        <p:nvSpPr>
          <p:cNvPr id="5" name="Platshållare för sidfot 4">
            <a:extLst>
              <a:ext uri="{FF2B5EF4-FFF2-40B4-BE49-F238E27FC236}">
                <a16:creationId xmlns:a16="http://schemas.microsoft.com/office/drawing/2014/main" id="{01C1B207-A7D4-4CF4-8F4E-044E55109A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9A09860D-E7A3-4DF5-BA1C-ADC289EC0F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1A0022-667C-4DFF-846C-68833A6AC6B9}" type="slidenum">
              <a:rPr lang="sv-SE" smtClean="0"/>
              <a:t>‹#›</a:t>
            </a:fld>
            <a:endParaRPr lang="sv-SE"/>
          </a:p>
        </p:txBody>
      </p:sp>
    </p:spTree>
    <p:extLst>
      <p:ext uri="{BB962C8B-B14F-4D97-AF65-F5344CB8AC3E}">
        <p14:creationId xmlns:p14="http://schemas.microsoft.com/office/powerpoint/2010/main" val="2309782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C2FA17-9C6A-4B63-AA42-F697A0D65D0A}"/>
              </a:ext>
            </a:extLst>
          </p:cNvPr>
          <p:cNvSpPr>
            <a:spLocks noGrp="1"/>
          </p:cNvSpPr>
          <p:nvPr>
            <p:ph type="ctrTitle"/>
          </p:nvPr>
        </p:nvSpPr>
        <p:spPr/>
        <p:txBody>
          <a:bodyPr/>
          <a:lstStyle/>
          <a:p>
            <a:r>
              <a:rPr lang="sv-SE" b="1" dirty="0"/>
              <a:t>SAVE</a:t>
            </a:r>
            <a:r>
              <a:rPr lang="sv-SE" dirty="0"/>
              <a:t>- sen avnavling vid behov av ventilation</a:t>
            </a:r>
          </a:p>
        </p:txBody>
      </p:sp>
      <p:pic>
        <p:nvPicPr>
          <p:cNvPr id="5" name="Bildobjekt 4">
            <a:extLst>
              <a:ext uri="{FF2B5EF4-FFF2-40B4-BE49-F238E27FC236}">
                <a16:creationId xmlns:a16="http://schemas.microsoft.com/office/drawing/2014/main" id="{F6BBA87E-DA07-9746-8D55-EF8CA9DE3F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40654" y="3963627"/>
            <a:ext cx="3969907" cy="2588346"/>
          </a:xfrm>
          <a:prstGeom prst="rect">
            <a:avLst/>
          </a:prstGeom>
        </p:spPr>
      </p:pic>
    </p:spTree>
    <p:extLst>
      <p:ext uri="{BB962C8B-B14F-4D97-AF65-F5344CB8AC3E}">
        <p14:creationId xmlns:p14="http://schemas.microsoft.com/office/powerpoint/2010/main" val="1612860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909485-D52F-4891-97E0-94D14705B751}"/>
              </a:ext>
            </a:extLst>
          </p:cNvPr>
          <p:cNvSpPr>
            <a:spLocks noGrp="1"/>
          </p:cNvSpPr>
          <p:nvPr>
            <p:ph type="title"/>
          </p:nvPr>
        </p:nvSpPr>
        <p:spPr>
          <a:xfrm>
            <a:off x="844062" y="1172308"/>
            <a:ext cx="3471906" cy="1133561"/>
          </a:xfrm>
        </p:spPr>
        <p:txBody>
          <a:bodyPr vert="horz" lIns="91440" tIns="45720" rIns="91440" bIns="45720" rtlCol="0" anchor="ctr">
            <a:normAutofit/>
          </a:bodyPr>
          <a:lstStyle/>
          <a:p>
            <a:r>
              <a:rPr lang="sv-SE" sz="6000" b="1" dirty="0"/>
              <a:t>SAVE</a:t>
            </a:r>
            <a:endParaRPr lang="en-US" sz="6000" b="1" dirty="0"/>
          </a:p>
        </p:txBody>
      </p:sp>
      <p:sp>
        <p:nvSpPr>
          <p:cNvPr id="4" name="Platshållare för text 3">
            <a:extLst>
              <a:ext uri="{FF2B5EF4-FFF2-40B4-BE49-F238E27FC236}">
                <a16:creationId xmlns:a16="http://schemas.microsoft.com/office/drawing/2014/main" id="{DC0081AA-FCC7-4FE0-9A47-847583856321}"/>
              </a:ext>
            </a:extLst>
          </p:cNvPr>
          <p:cNvSpPr>
            <a:spLocks noGrp="1"/>
          </p:cNvSpPr>
          <p:nvPr>
            <p:ph type="body" sz="half" idx="2"/>
          </p:nvPr>
        </p:nvSpPr>
        <p:spPr>
          <a:xfrm>
            <a:off x="639663" y="2471738"/>
            <a:ext cx="3996345" cy="3752081"/>
          </a:xfrm>
        </p:spPr>
        <p:txBody>
          <a:bodyPr vert="horz" lIns="91440" tIns="45720" rIns="91440" bIns="45720" rtlCol="0">
            <a:normAutofit/>
          </a:bodyPr>
          <a:lstStyle/>
          <a:p>
            <a:pPr marL="57150"/>
            <a:r>
              <a:rPr lang="en-US" sz="2800" dirty="0"/>
              <a:t>Jämföra </a:t>
            </a:r>
            <a:r>
              <a:rPr lang="en-US" sz="2800" dirty="0" err="1"/>
              <a:t>att</a:t>
            </a:r>
            <a:r>
              <a:rPr lang="en-US" sz="2800" dirty="0"/>
              <a:t> </a:t>
            </a:r>
          </a:p>
          <a:p>
            <a:pPr marL="57150"/>
            <a:r>
              <a:rPr lang="en-US" sz="2800" dirty="0" err="1"/>
              <a:t>låta</a:t>
            </a:r>
            <a:r>
              <a:rPr lang="en-US" sz="2800" dirty="0"/>
              <a:t> </a:t>
            </a:r>
            <a:r>
              <a:rPr lang="en-US" sz="2800" dirty="0" err="1"/>
              <a:t>navelsträngen</a:t>
            </a:r>
            <a:r>
              <a:rPr lang="en-US" sz="2800" dirty="0"/>
              <a:t> </a:t>
            </a:r>
            <a:r>
              <a:rPr lang="en-US" sz="2800" dirty="0" err="1"/>
              <a:t>vara</a:t>
            </a:r>
            <a:r>
              <a:rPr lang="en-US" sz="2800" dirty="0"/>
              <a:t> </a:t>
            </a:r>
            <a:r>
              <a:rPr lang="en-US" sz="2800" dirty="0" err="1">
                <a:solidFill>
                  <a:srgbClr val="FF0000"/>
                </a:solidFill>
              </a:rPr>
              <a:t>intakt</a:t>
            </a:r>
            <a:r>
              <a:rPr lang="en-US" sz="2800" dirty="0"/>
              <a:t> </a:t>
            </a:r>
            <a:r>
              <a:rPr lang="en-US" sz="2800" dirty="0" err="1"/>
              <a:t>i</a:t>
            </a:r>
            <a:r>
              <a:rPr lang="en-US" sz="2800" dirty="0"/>
              <a:t> </a:t>
            </a:r>
            <a:r>
              <a:rPr lang="en-US" sz="2800" dirty="0" err="1"/>
              <a:t>minst</a:t>
            </a:r>
            <a:r>
              <a:rPr lang="en-US" sz="2800" dirty="0"/>
              <a:t> 3 </a:t>
            </a:r>
            <a:r>
              <a:rPr lang="en-US" sz="2800" dirty="0" err="1"/>
              <a:t>minuter</a:t>
            </a:r>
            <a:endParaRPr lang="en-US" sz="2800" dirty="0"/>
          </a:p>
          <a:p>
            <a:pPr marL="57150"/>
            <a:r>
              <a:rPr lang="en-US" sz="2800" dirty="0"/>
              <a:t>med </a:t>
            </a:r>
            <a:r>
              <a:rPr lang="en-US" sz="2800" dirty="0" err="1"/>
              <a:t>att</a:t>
            </a:r>
            <a:r>
              <a:rPr lang="en-US" sz="2800" dirty="0"/>
              <a:t> </a:t>
            </a:r>
          </a:p>
          <a:p>
            <a:pPr marL="57150"/>
            <a:r>
              <a:rPr lang="en-US" sz="2800" dirty="0" err="1"/>
              <a:t>klippa</a:t>
            </a:r>
            <a:r>
              <a:rPr lang="en-US" sz="2800" dirty="0"/>
              <a:t> av den </a:t>
            </a:r>
            <a:r>
              <a:rPr lang="en-US" sz="2800" dirty="0" err="1">
                <a:solidFill>
                  <a:srgbClr val="FF0000"/>
                </a:solidFill>
              </a:rPr>
              <a:t>när</a:t>
            </a:r>
            <a:r>
              <a:rPr lang="en-US" sz="2800" dirty="0"/>
              <a:t> </a:t>
            </a:r>
            <a:r>
              <a:rPr lang="en-US" sz="2800" dirty="0" err="1"/>
              <a:t>barnet</a:t>
            </a:r>
            <a:r>
              <a:rPr lang="en-US" sz="2800" dirty="0"/>
              <a:t> </a:t>
            </a:r>
            <a:r>
              <a:rPr lang="en-US" sz="2800" dirty="0" err="1"/>
              <a:t>behöver</a:t>
            </a:r>
            <a:r>
              <a:rPr lang="en-US" sz="2800" dirty="0"/>
              <a:t> </a:t>
            </a:r>
            <a:r>
              <a:rPr lang="en-US" sz="2800" dirty="0" err="1"/>
              <a:t>hjälp</a:t>
            </a:r>
            <a:r>
              <a:rPr lang="en-US" sz="2800" dirty="0"/>
              <a:t> med </a:t>
            </a:r>
            <a:r>
              <a:rPr lang="en-US" sz="2800" dirty="0" err="1"/>
              <a:t>andningen</a:t>
            </a:r>
            <a:endParaRPr lang="en-US" sz="2800" dirty="0"/>
          </a:p>
          <a:p>
            <a:pPr marL="57150"/>
            <a:r>
              <a:rPr lang="en-US" sz="2800" dirty="0"/>
              <a:t>	</a:t>
            </a:r>
          </a:p>
          <a:p>
            <a:pPr indent="-228600">
              <a:buFont typeface="Arial" panose="020B0604020202020204" pitchFamily="34" charset="0"/>
              <a:buChar char="•"/>
            </a:pPr>
            <a:endParaRPr lang="en-US" sz="1800" dirty="0"/>
          </a:p>
          <a:p>
            <a:pPr marL="285750" indent="-228600">
              <a:buFont typeface="Arial" panose="020B0604020202020204" pitchFamily="34" charset="0"/>
              <a:buChar char="•"/>
            </a:pPr>
            <a:endParaRPr lang="en-US" sz="1800" dirty="0"/>
          </a:p>
        </p:txBody>
      </p:sp>
      <p:pic>
        <p:nvPicPr>
          <p:cNvPr id="9" name="Bildobjekt 8">
            <a:extLst>
              <a:ext uri="{FF2B5EF4-FFF2-40B4-BE49-F238E27FC236}">
                <a16:creationId xmlns:a16="http://schemas.microsoft.com/office/drawing/2014/main" id="{DF146E90-8117-A247-9625-2795C84C824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58497" y="475219"/>
            <a:ext cx="6707632" cy="5779532"/>
          </a:xfrm>
          <a:prstGeom prst="rect">
            <a:avLst/>
          </a:prstGeom>
        </p:spPr>
      </p:pic>
    </p:spTree>
    <p:extLst>
      <p:ext uri="{BB962C8B-B14F-4D97-AF65-F5344CB8AC3E}">
        <p14:creationId xmlns:p14="http://schemas.microsoft.com/office/powerpoint/2010/main" val="2597281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E97FF7B5-558F-8B42-B22D-1883BFF864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49320" y="2150529"/>
            <a:ext cx="3820160" cy="2490712"/>
          </a:xfrm>
          <a:prstGeom prst="rect">
            <a:avLst/>
          </a:prstGeom>
        </p:spPr>
      </p:pic>
      <p:grpSp>
        <p:nvGrpSpPr>
          <p:cNvPr id="18" name="Grupp 17">
            <a:extLst>
              <a:ext uri="{FF2B5EF4-FFF2-40B4-BE49-F238E27FC236}">
                <a16:creationId xmlns:a16="http://schemas.microsoft.com/office/drawing/2014/main" id="{C46F6713-ED90-544C-8EAF-319543A7D95A}"/>
              </a:ext>
            </a:extLst>
          </p:cNvPr>
          <p:cNvGrpSpPr/>
          <p:nvPr/>
        </p:nvGrpSpPr>
        <p:grpSpPr>
          <a:xfrm>
            <a:off x="495993" y="338893"/>
            <a:ext cx="3726529" cy="2275840"/>
            <a:chOff x="1228090" y="4011175"/>
            <a:chExt cx="2713990" cy="1857375"/>
          </a:xfrm>
        </p:grpSpPr>
        <p:sp>
          <p:nvSpPr>
            <p:cNvPr id="5" name="Ellips 4">
              <a:extLst>
                <a:ext uri="{FF2B5EF4-FFF2-40B4-BE49-F238E27FC236}">
                  <a16:creationId xmlns:a16="http://schemas.microsoft.com/office/drawing/2014/main" id="{324FC5DD-59B8-F643-811E-14B3FF044B5F}"/>
                </a:ext>
              </a:extLst>
            </p:cNvPr>
            <p:cNvSpPr/>
            <p:nvPr/>
          </p:nvSpPr>
          <p:spPr>
            <a:xfrm>
              <a:off x="1228090" y="4011175"/>
              <a:ext cx="2713990" cy="1857375"/>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textruta 5">
              <a:extLst>
                <a:ext uri="{FF2B5EF4-FFF2-40B4-BE49-F238E27FC236}">
                  <a16:creationId xmlns:a16="http://schemas.microsoft.com/office/drawing/2014/main" id="{F6D1AA64-D58E-8245-AC2F-AF0E3377D8FF}"/>
                </a:ext>
              </a:extLst>
            </p:cNvPr>
            <p:cNvSpPr txBox="1"/>
            <p:nvPr/>
          </p:nvSpPr>
          <p:spPr>
            <a:xfrm>
              <a:off x="1370330" y="4607421"/>
              <a:ext cx="2571750" cy="427014"/>
            </a:xfrm>
            <a:prstGeom prst="rect">
              <a:avLst/>
            </a:prstGeom>
            <a:noFill/>
          </p:spPr>
          <p:txBody>
            <a:bodyPr wrap="square" rtlCol="0">
              <a:spAutoFit/>
            </a:bodyPr>
            <a:lstStyle/>
            <a:p>
              <a:r>
                <a:rPr lang="sv-SE" sz="2800" b="1" dirty="0"/>
                <a:t>Vad gör moderkakan?</a:t>
              </a:r>
            </a:p>
          </p:txBody>
        </p:sp>
      </p:grpSp>
      <p:grpSp>
        <p:nvGrpSpPr>
          <p:cNvPr id="12" name="Grupp 11">
            <a:extLst>
              <a:ext uri="{FF2B5EF4-FFF2-40B4-BE49-F238E27FC236}">
                <a16:creationId xmlns:a16="http://schemas.microsoft.com/office/drawing/2014/main" id="{7FF13C1E-DF6C-D34A-8D90-78502FA2DE06}"/>
              </a:ext>
            </a:extLst>
          </p:cNvPr>
          <p:cNvGrpSpPr/>
          <p:nvPr/>
        </p:nvGrpSpPr>
        <p:grpSpPr>
          <a:xfrm>
            <a:off x="2359257" y="4676952"/>
            <a:ext cx="3271520" cy="1842155"/>
            <a:chOff x="4998720" y="571500"/>
            <a:chExt cx="2412580" cy="1521460"/>
          </a:xfrm>
        </p:grpSpPr>
        <p:sp>
          <p:nvSpPr>
            <p:cNvPr id="10" name="Ellips 9">
              <a:extLst>
                <a:ext uri="{FF2B5EF4-FFF2-40B4-BE49-F238E27FC236}">
                  <a16:creationId xmlns:a16="http://schemas.microsoft.com/office/drawing/2014/main" id="{FA99B0E1-D966-B241-B08D-F7C99A14FB29}"/>
                </a:ext>
              </a:extLst>
            </p:cNvPr>
            <p:cNvSpPr/>
            <p:nvPr/>
          </p:nvSpPr>
          <p:spPr>
            <a:xfrm>
              <a:off x="4998720" y="571500"/>
              <a:ext cx="2412580" cy="1521460"/>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1" dirty="0">
                <a:solidFill>
                  <a:schemeClr val="tx1"/>
                </a:solidFill>
              </a:endParaRPr>
            </a:p>
          </p:txBody>
        </p:sp>
        <p:sp>
          <p:nvSpPr>
            <p:cNvPr id="11" name="Rektangel 10">
              <a:extLst>
                <a:ext uri="{FF2B5EF4-FFF2-40B4-BE49-F238E27FC236}">
                  <a16:creationId xmlns:a16="http://schemas.microsoft.com/office/drawing/2014/main" id="{634EDF9A-433A-AE49-8739-F6617CD05B43}"/>
                </a:ext>
              </a:extLst>
            </p:cNvPr>
            <p:cNvSpPr/>
            <p:nvPr/>
          </p:nvSpPr>
          <p:spPr>
            <a:xfrm>
              <a:off x="5280985" y="1130855"/>
              <a:ext cx="1848052" cy="432134"/>
            </a:xfrm>
            <a:prstGeom prst="rect">
              <a:avLst/>
            </a:prstGeom>
          </p:spPr>
          <p:txBody>
            <a:bodyPr wrap="none">
              <a:spAutoFit/>
            </a:bodyPr>
            <a:lstStyle/>
            <a:p>
              <a:pPr algn="ctr"/>
              <a:r>
                <a:rPr lang="sv-SE" sz="2800" b="1" dirty="0"/>
                <a:t>Tidigare studier</a:t>
              </a:r>
            </a:p>
          </p:txBody>
        </p:sp>
      </p:grpSp>
      <p:grpSp>
        <p:nvGrpSpPr>
          <p:cNvPr id="17" name="Grupp 16">
            <a:extLst>
              <a:ext uri="{FF2B5EF4-FFF2-40B4-BE49-F238E27FC236}">
                <a16:creationId xmlns:a16="http://schemas.microsoft.com/office/drawing/2014/main" id="{DF44564D-E937-7E46-B77E-797952615240}"/>
              </a:ext>
            </a:extLst>
          </p:cNvPr>
          <p:cNvGrpSpPr/>
          <p:nvPr/>
        </p:nvGrpSpPr>
        <p:grpSpPr>
          <a:xfrm>
            <a:off x="8271449" y="1167461"/>
            <a:ext cx="3424558" cy="2228424"/>
            <a:chOff x="8661887" y="1625789"/>
            <a:chExt cx="2677252" cy="1842155"/>
          </a:xfrm>
        </p:grpSpPr>
        <p:sp>
          <p:nvSpPr>
            <p:cNvPr id="15" name="Ellips 14">
              <a:extLst>
                <a:ext uri="{FF2B5EF4-FFF2-40B4-BE49-F238E27FC236}">
                  <a16:creationId xmlns:a16="http://schemas.microsoft.com/office/drawing/2014/main" id="{71FFFC00-1E6D-514F-969A-C1EF301D792C}"/>
                </a:ext>
              </a:extLst>
            </p:cNvPr>
            <p:cNvSpPr/>
            <p:nvPr/>
          </p:nvSpPr>
          <p:spPr>
            <a:xfrm>
              <a:off x="8661887" y="1625789"/>
              <a:ext cx="2557610" cy="1842155"/>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textruta 15">
              <a:extLst>
                <a:ext uri="{FF2B5EF4-FFF2-40B4-BE49-F238E27FC236}">
                  <a16:creationId xmlns:a16="http://schemas.microsoft.com/office/drawing/2014/main" id="{ECCEB8A8-CD2F-124E-BAF0-42A3443A283E}"/>
                </a:ext>
              </a:extLst>
            </p:cNvPr>
            <p:cNvSpPr txBox="1"/>
            <p:nvPr/>
          </p:nvSpPr>
          <p:spPr>
            <a:xfrm>
              <a:off x="8781529" y="2376654"/>
              <a:ext cx="2557610" cy="432526"/>
            </a:xfrm>
            <a:prstGeom prst="rect">
              <a:avLst/>
            </a:prstGeom>
            <a:noFill/>
          </p:spPr>
          <p:txBody>
            <a:bodyPr wrap="square" rtlCol="0">
              <a:spAutoFit/>
            </a:bodyPr>
            <a:lstStyle/>
            <a:p>
              <a:r>
                <a:rPr lang="sv-SE" sz="2800" b="1" dirty="0"/>
                <a:t>Varför en ny studie?</a:t>
              </a:r>
            </a:p>
          </p:txBody>
        </p:sp>
      </p:grpSp>
    </p:spTree>
    <p:extLst>
      <p:ext uri="{BB962C8B-B14F-4D97-AF65-F5344CB8AC3E}">
        <p14:creationId xmlns:p14="http://schemas.microsoft.com/office/powerpoint/2010/main" val="2645583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Det handlar om 1 dl blod…</a:t>
            </a:r>
          </a:p>
        </p:txBody>
      </p:sp>
      <p:pic>
        <p:nvPicPr>
          <p:cNvPr id="5" name="Platshållare för innehåll 4" descr="P1030446.jpg"/>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608318" y="1563687"/>
            <a:ext cx="6565756" cy="4929188"/>
          </a:xfrm>
        </p:spPr>
      </p:pic>
    </p:spTree>
    <p:extLst>
      <p:ext uri="{BB962C8B-B14F-4D97-AF65-F5344CB8AC3E}">
        <p14:creationId xmlns:p14="http://schemas.microsoft.com/office/powerpoint/2010/main" val="2846491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Det handlar om 1 dl blod…</a:t>
            </a:r>
          </a:p>
        </p:txBody>
      </p:sp>
      <p:pic>
        <p:nvPicPr>
          <p:cNvPr id="6" name="Platshållare för innehåll 3" descr="P1030444.jpg">
            <a:extLst>
              <a:ext uri="{FF2B5EF4-FFF2-40B4-BE49-F238E27FC236}">
                <a16:creationId xmlns:a16="http://schemas.microsoft.com/office/drawing/2014/main" id="{389FF452-0869-074C-9F5D-4EDF1CB43729}"/>
              </a:ext>
            </a:extLst>
          </p:cNvPr>
          <p:cNvPicPr preferRelativeResize="0">
            <a:picLocks/>
          </p:cNvPicPr>
          <p:nvPr/>
        </p:nvPicPr>
        <p:blipFill>
          <a:blip r:embed="rId3" cstate="screen">
            <a:extLst>
              <a:ext uri="{28A0092B-C50C-407E-A947-70E740481C1C}">
                <a14:useLocalDpi xmlns:a14="http://schemas.microsoft.com/office/drawing/2010/main"/>
              </a:ext>
            </a:extLst>
          </a:blip>
          <a:stretch>
            <a:fillRect/>
          </a:stretch>
        </p:blipFill>
        <p:spPr>
          <a:xfrm>
            <a:off x="2743200" y="1690688"/>
            <a:ext cx="6705600" cy="4648200"/>
          </a:xfrm>
          <a:prstGeom prst="rect">
            <a:avLst/>
          </a:prstGeom>
        </p:spPr>
      </p:pic>
    </p:spTree>
    <p:extLst>
      <p:ext uri="{BB962C8B-B14F-4D97-AF65-F5344CB8AC3E}">
        <p14:creationId xmlns:p14="http://schemas.microsoft.com/office/powerpoint/2010/main" val="2090870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375570-5EFC-4B23-8BA1-D815B432F578}"/>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sz="4400" b="1"/>
              <a:t>Hur går studien till?</a:t>
            </a:r>
          </a:p>
        </p:txBody>
      </p:sp>
      <p:cxnSp>
        <p:nvCxnSpPr>
          <p:cNvPr id="18" name="Straight Arrow Connector 17">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Platshållare för text 3">
            <a:extLst>
              <a:ext uri="{FF2B5EF4-FFF2-40B4-BE49-F238E27FC236}">
                <a16:creationId xmlns:a16="http://schemas.microsoft.com/office/drawing/2014/main" id="{7D875E70-AD45-4C0A-A24A-CDB29F53815A}"/>
              </a:ext>
            </a:extLst>
          </p:cNvPr>
          <p:cNvSpPr>
            <a:spLocks noGrp="1"/>
          </p:cNvSpPr>
          <p:nvPr>
            <p:ph type="body" sz="half" idx="2"/>
          </p:nvPr>
        </p:nvSpPr>
        <p:spPr>
          <a:xfrm>
            <a:off x="655321" y="2575034"/>
            <a:ext cx="5120113" cy="3462228"/>
          </a:xfrm>
        </p:spPr>
        <p:txBody>
          <a:bodyPr vert="horz" lIns="91440" tIns="45720" rIns="91440" bIns="45720" rtlCol="0">
            <a:normAutofit/>
          </a:bodyPr>
          <a:lstStyle/>
          <a:p>
            <a:pPr marL="285750" indent="-228600">
              <a:buFont typeface="Arial" panose="020B0604020202020204" pitchFamily="34" charset="0"/>
              <a:buChar char="•"/>
            </a:pPr>
            <a:r>
              <a:rPr lang="en-US" sz="1500" dirty="0" err="1"/>
              <a:t>Lottning</a:t>
            </a:r>
            <a:r>
              <a:rPr lang="en-US" sz="1500" dirty="0"/>
              <a:t>  </a:t>
            </a:r>
            <a:r>
              <a:rPr lang="en-US" sz="1500" dirty="0" err="1"/>
              <a:t>sker</a:t>
            </a:r>
            <a:r>
              <a:rPr lang="en-US" sz="1500" dirty="0"/>
              <a:t> </a:t>
            </a:r>
            <a:r>
              <a:rPr lang="en-US" sz="1500" dirty="0" err="1"/>
              <a:t>strax</a:t>
            </a:r>
            <a:r>
              <a:rPr lang="en-US" sz="1500" dirty="0"/>
              <a:t> </a:t>
            </a:r>
            <a:r>
              <a:rPr lang="en-US" sz="1500" dirty="0" err="1"/>
              <a:t>före</a:t>
            </a:r>
            <a:r>
              <a:rPr lang="en-US" sz="1500" dirty="0"/>
              <a:t> </a:t>
            </a:r>
            <a:r>
              <a:rPr lang="en-US" sz="1500" dirty="0" err="1"/>
              <a:t>barnet</a:t>
            </a:r>
            <a:r>
              <a:rPr lang="en-US" sz="1500" dirty="0"/>
              <a:t> </a:t>
            </a:r>
            <a:r>
              <a:rPr lang="en-US" sz="1500" dirty="0" err="1"/>
              <a:t>föds</a:t>
            </a:r>
            <a:r>
              <a:rPr lang="en-US" sz="1500" dirty="0"/>
              <a:t>.</a:t>
            </a:r>
          </a:p>
          <a:p>
            <a:pPr marL="285750" indent="-228600">
              <a:buFont typeface="Arial" panose="020B0604020202020204" pitchFamily="34" charset="0"/>
              <a:buChar char="•"/>
            </a:pPr>
            <a:r>
              <a:rPr lang="en-US" sz="1500" dirty="0" err="1"/>
              <a:t>Utrustningen</a:t>
            </a:r>
            <a:r>
              <a:rPr lang="en-US" sz="1500" dirty="0"/>
              <a:t> man </a:t>
            </a:r>
            <a:r>
              <a:rPr lang="en-US" sz="1500" dirty="0" err="1"/>
              <a:t>använder</a:t>
            </a:r>
            <a:r>
              <a:rPr lang="en-US" sz="1500" dirty="0"/>
              <a:t> </a:t>
            </a:r>
            <a:r>
              <a:rPr lang="en-US" sz="1500" dirty="0" err="1"/>
              <a:t>är</a:t>
            </a:r>
            <a:r>
              <a:rPr lang="en-US" sz="1500" dirty="0"/>
              <a:t> </a:t>
            </a:r>
            <a:r>
              <a:rPr lang="en-US" sz="1500" dirty="0" err="1"/>
              <a:t>samma</a:t>
            </a:r>
            <a:r>
              <a:rPr lang="en-US" sz="1500" dirty="0"/>
              <a:t> </a:t>
            </a:r>
            <a:r>
              <a:rPr lang="en-US" sz="1500" dirty="0" err="1"/>
              <a:t>i</a:t>
            </a:r>
            <a:r>
              <a:rPr lang="en-US" sz="1500" dirty="0"/>
              <a:t> </a:t>
            </a:r>
            <a:r>
              <a:rPr lang="en-US" sz="1500" dirty="0" err="1"/>
              <a:t>grupperna</a:t>
            </a:r>
            <a:endParaRPr lang="en-US" sz="1500" dirty="0"/>
          </a:p>
          <a:p>
            <a:pPr marL="285750" indent="-228600">
              <a:buFont typeface="Arial" panose="020B0604020202020204" pitchFamily="34" charset="0"/>
              <a:buChar char="•"/>
            </a:pPr>
            <a:r>
              <a:rPr lang="en-US" sz="1500" dirty="0" err="1"/>
              <a:t>Skillnaden</a:t>
            </a:r>
            <a:r>
              <a:rPr lang="en-US" sz="1500" dirty="0"/>
              <a:t> </a:t>
            </a:r>
            <a:r>
              <a:rPr lang="en-US" sz="1500" dirty="0" err="1"/>
              <a:t>är</a:t>
            </a:r>
            <a:r>
              <a:rPr lang="en-US" sz="1500" dirty="0"/>
              <a:t> </a:t>
            </a:r>
            <a:r>
              <a:rPr lang="en-US" sz="1500" dirty="0" err="1"/>
              <a:t>att</a:t>
            </a:r>
            <a:r>
              <a:rPr lang="en-US" sz="1500" dirty="0"/>
              <a:t> </a:t>
            </a:r>
            <a:r>
              <a:rPr lang="en-US" sz="1500" dirty="0" err="1"/>
              <a:t>navelsträngen</a:t>
            </a:r>
            <a:r>
              <a:rPr lang="en-US" sz="1500" dirty="0"/>
              <a:t> </a:t>
            </a:r>
            <a:r>
              <a:rPr lang="en-US" sz="1500" dirty="0" err="1"/>
              <a:t>inte</a:t>
            </a:r>
            <a:r>
              <a:rPr lang="en-US" sz="1500" dirty="0"/>
              <a:t> </a:t>
            </a:r>
            <a:r>
              <a:rPr lang="en-US" sz="1500" dirty="0" err="1"/>
              <a:t>klipps</a:t>
            </a:r>
            <a:r>
              <a:rPr lang="en-US" sz="1500" dirty="0"/>
              <a:t> av </a:t>
            </a:r>
            <a:r>
              <a:rPr lang="en-US" sz="1500" dirty="0" err="1"/>
              <a:t>direkt</a:t>
            </a:r>
            <a:r>
              <a:rPr lang="en-US" sz="1500" dirty="0"/>
              <a:t> </a:t>
            </a:r>
            <a:r>
              <a:rPr lang="en-US" sz="1500" dirty="0" err="1"/>
              <a:t>och</a:t>
            </a:r>
            <a:r>
              <a:rPr lang="en-US" sz="1500" dirty="0"/>
              <a:t> </a:t>
            </a:r>
            <a:r>
              <a:rPr lang="en-US" sz="1500" dirty="0" err="1"/>
              <a:t>därför</a:t>
            </a:r>
            <a:r>
              <a:rPr lang="en-US" sz="1500" dirty="0"/>
              <a:t> </a:t>
            </a:r>
            <a:r>
              <a:rPr lang="en-US" sz="1500" dirty="0" err="1"/>
              <a:t>måste</a:t>
            </a:r>
            <a:r>
              <a:rPr lang="en-US" sz="1500" dirty="0"/>
              <a:t> </a:t>
            </a:r>
            <a:r>
              <a:rPr lang="en-US" sz="1500" dirty="0" err="1"/>
              <a:t>barnet</a:t>
            </a:r>
            <a:r>
              <a:rPr lang="en-US" sz="1500" dirty="0"/>
              <a:t> </a:t>
            </a:r>
            <a:r>
              <a:rPr lang="en-US" sz="1500" dirty="0" err="1"/>
              <a:t>påbörja</a:t>
            </a:r>
            <a:r>
              <a:rPr lang="en-US" sz="1500" dirty="0"/>
              <a:t> </a:t>
            </a:r>
            <a:r>
              <a:rPr lang="en-US" sz="1500" dirty="0" err="1"/>
              <a:t>andningsstöd</a:t>
            </a:r>
            <a:r>
              <a:rPr lang="en-US" sz="1500" dirty="0"/>
              <a:t> </a:t>
            </a:r>
            <a:r>
              <a:rPr lang="en-US" sz="1500" dirty="0" err="1"/>
              <a:t>nära</a:t>
            </a:r>
            <a:r>
              <a:rPr lang="en-US" sz="1500" dirty="0"/>
              <a:t> mamma.</a:t>
            </a:r>
          </a:p>
          <a:p>
            <a:pPr marL="285750" indent="-228600">
              <a:buFont typeface="Arial" panose="020B0604020202020204" pitchFamily="34" charset="0"/>
              <a:buChar char="•"/>
            </a:pPr>
            <a:r>
              <a:rPr lang="en-US" sz="1500" dirty="0"/>
              <a:t>All personal </a:t>
            </a:r>
            <a:r>
              <a:rPr lang="en-US" sz="1500" dirty="0" err="1"/>
              <a:t>kommer</a:t>
            </a:r>
            <a:r>
              <a:rPr lang="en-US" sz="1500" dirty="0"/>
              <a:t> </a:t>
            </a:r>
            <a:r>
              <a:rPr lang="en-US" sz="1500" dirty="0" err="1"/>
              <a:t>genomgått</a:t>
            </a:r>
            <a:r>
              <a:rPr lang="en-US" sz="1500" dirty="0"/>
              <a:t> </a:t>
            </a:r>
            <a:r>
              <a:rPr lang="en-US" sz="1500" dirty="0" err="1"/>
              <a:t>praktisk</a:t>
            </a:r>
            <a:r>
              <a:rPr lang="en-US" sz="1500" dirty="0"/>
              <a:t> </a:t>
            </a:r>
            <a:r>
              <a:rPr lang="en-US" sz="1500" dirty="0" err="1"/>
              <a:t>träning</a:t>
            </a:r>
            <a:r>
              <a:rPr lang="en-US" sz="1500" dirty="0"/>
              <a:t> </a:t>
            </a:r>
            <a:r>
              <a:rPr lang="en-US" sz="1500" dirty="0" err="1"/>
              <a:t>före</a:t>
            </a:r>
            <a:r>
              <a:rPr lang="en-US" sz="1500" dirty="0"/>
              <a:t> </a:t>
            </a:r>
            <a:r>
              <a:rPr lang="en-US" sz="1500" dirty="0" err="1"/>
              <a:t>studie</a:t>
            </a:r>
            <a:r>
              <a:rPr lang="en-US" sz="1500" dirty="0"/>
              <a:t> start</a:t>
            </a:r>
          </a:p>
          <a:p>
            <a:pPr indent="-228600">
              <a:buFont typeface="Arial" panose="020B0604020202020204" pitchFamily="34" charset="0"/>
              <a:buChar char="•"/>
            </a:pPr>
            <a:endParaRPr lang="en-US" sz="1500" dirty="0"/>
          </a:p>
          <a:p>
            <a:pPr indent="-228600">
              <a:buFont typeface="Arial" panose="020B0604020202020204" pitchFamily="34" charset="0"/>
              <a:buChar char="•"/>
            </a:pPr>
            <a:r>
              <a:rPr lang="en-US" sz="1500" dirty="0"/>
              <a:t>      </a:t>
            </a:r>
            <a:r>
              <a:rPr lang="en-US" sz="1500" b="1" dirty="0" err="1"/>
              <a:t>Extrakontroller</a:t>
            </a:r>
            <a:r>
              <a:rPr lang="en-US" sz="1500" b="1" dirty="0"/>
              <a:t> </a:t>
            </a:r>
            <a:r>
              <a:rPr lang="en-US" sz="1500" b="1" dirty="0" err="1"/>
              <a:t>för</a:t>
            </a:r>
            <a:r>
              <a:rPr lang="en-US" sz="1500" b="1" dirty="0"/>
              <a:t> </a:t>
            </a:r>
            <a:r>
              <a:rPr lang="en-US" sz="1500" b="1" dirty="0" err="1"/>
              <a:t>studien</a:t>
            </a:r>
            <a:endParaRPr lang="en-US" sz="1500" b="1" dirty="0"/>
          </a:p>
          <a:p>
            <a:pPr marL="285750" indent="-228600">
              <a:buFont typeface="Arial" panose="020B0604020202020204" pitchFamily="34" charset="0"/>
              <a:buChar char="•"/>
            </a:pPr>
            <a:r>
              <a:rPr lang="en-US" sz="1500" dirty="0" err="1"/>
              <a:t>Hur</a:t>
            </a:r>
            <a:r>
              <a:rPr lang="en-US" sz="1500" dirty="0"/>
              <a:t> </a:t>
            </a:r>
            <a:r>
              <a:rPr lang="en-US" sz="1500" dirty="0" err="1"/>
              <a:t>snabbt</a:t>
            </a:r>
            <a:r>
              <a:rPr lang="en-US" sz="1500" dirty="0"/>
              <a:t> </a:t>
            </a:r>
            <a:r>
              <a:rPr lang="en-US" sz="1500" dirty="0" err="1"/>
              <a:t>barnet</a:t>
            </a:r>
            <a:r>
              <a:rPr lang="en-US" sz="1500" dirty="0"/>
              <a:t> </a:t>
            </a:r>
            <a:r>
              <a:rPr lang="en-US" sz="1500" dirty="0" err="1"/>
              <a:t>andas</a:t>
            </a:r>
            <a:r>
              <a:rPr lang="en-US" sz="1500" dirty="0"/>
              <a:t> vid 1 </a:t>
            </a:r>
            <a:r>
              <a:rPr lang="en-US" sz="1500" dirty="0" err="1"/>
              <a:t>och</a:t>
            </a:r>
            <a:r>
              <a:rPr lang="en-US" sz="1500" dirty="0"/>
              <a:t> 6 </a:t>
            </a:r>
            <a:r>
              <a:rPr lang="en-US" sz="1500" dirty="0" err="1"/>
              <a:t>timmars</a:t>
            </a:r>
            <a:r>
              <a:rPr lang="en-US" sz="1500" dirty="0"/>
              <a:t> </a:t>
            </a:r>
            <a:r>
              <a:rPr lang="en-US" sz="1500" dirty="0" err="1"/>
              <a:t>ålder</a:t>
            </a:r>
            <a:endParaRPr lang="en-US" sz="1500" dirty="0"/>
          </a:p>
          <a:p>
            <a:pPr marL="285750" indent="-228600">
              <a:buFont typeface="Arial" panose="020B0604020202020204" pitchFamily="34" charset="0"/>
              <a:buChar char="•"/>
            </a:pPr>
            <a:r>
              <a:rPr lang="en-US" sz="1500" dirty="0" err="1"/>
              <a:t>Blodsocker</a:t>
            </a:r>
            <a:r>
              <a:rPr lang="en-US" sz="1500" dirty="0"/>
              <a:t> </a:t>
            </a:r>
            <a:r>
              <a:rPr lang="en-US" sz="1500" dirty="0" err="1"/>
              <a:t>efter</a:t>
            </a:r>
            <a:r>
              <a:rPr lang="en-US" sz="1500" dirty="0"/>
              <a:t> 3-4 </a:t>
            </a:r>
            <a:r>
              <a:rPr lang="en-US" sz="1500" dirty="0" err="1"/>
              <a:t>timmar</a:t>
            </a:r>
            <a:endParaRPr lang="en-US" sz="1500" dirty="0"/>
          </a:p>
          <a:p>
            <a:pPr marL="285750" indent="-228600">
              <a:buFont typeface="Arial" panose="020B0604020202020204" pitchFamily="34" charset="0"/>
              <a:buChar char="•"/>
            </a:pPr>
            <a:r>
              <a:rPr lang="en-US" sz="1500" dirty="0" err="1"/>
              <a:t>Uppföljning</a:t>
            </a:r>
            <a:r>
              <a:rPr lang="en-US" sz="1500" dirty="0"/>
              <a:t> vid 1 </a:t>
            </a:r>
            <a:r>
              <a:rPr lang="en-US" sz="1500" dirty="0" err="1"/>
              <a:t>års</a:t>
            </a:r>
            <a:r>
              <a:rPr lang="en-US" sz="1500" dirty="0"/>
              <a:t> </a:t>
            </a:r>
            <a:r>
              <a:rPr lang="en-US" sz="1500" dirty="0" err="1"/>
              <a:t>ålder</a:t>
            </a:r>
            <a:endParaRPr lang="en-US" sz="1500" dirty="0"/>
          </a:p>
          <a:p>
            <a:pPr marL="285750" indent="-228600">
              <a:buFont typeface="Arial" panose="020B0604020202020204" pitchFamily="34" charset="0"/>
              <a:buChar char="•"/>
            </a:pPr>
            <a:endParaRPr lang="en-US" sz="1500" dirty="0"/>
          </a:p>
        </p:txBody>
      </p:sp>
      <p:pic>
        <p:nvPicPr>
          <p:cNvPr id="13" name="Bildobjekt 12">
            <a:extLst>
              <a:ext uri="{FF2B5EF4-FFF2-40B4-BE49-F238E27FC236}">
                <a16:creationId xmlns:a16="http://schemas.microsoft.com/office/drawing/2014/main" id="{7BF22CB4-DC05-1C4C-9935-555C07E91D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78850" y="13"/>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641386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9CD2A2-9346-401D-80B8-EFAF31605040}"/>
              </a:ext>
            </a:extLst>
          </p:cNvPr>
          <p:cNvSpPr>
            <a:spLocks noGrp="1"/>
          </p:cNvSpPr>
          <p:nvPr>
            <p:ph type="title"/>
          </p:nvPr>
        </p:nvSpPr>
        <p:spPr/>
        <p:txBody>
          <a:bodyPr/>
          <a:lstStyle/>
          <a:p>
            <a:r>
              <a:rPr lang="sv-SE" b="1" dirty="0"/>
              <a:t>Var och när</a:t>
            </a:r>
          </a:p>
        </p:txBody>
      </p:sp>
      <p:sp>
        <p:nvSpPr>
          <p:cNvPr id="3" name="Platshållare för innehåll 2">
            <a:extLst>
              <a:ext uri="{FF2B5EF4-FFF2-40B4-BE49-F238E27FC236}">
                <a16:creationId xmlns:a16="http://schemas.microsoft.com/office/drawing/2014/main" id="{3A85BCDB-32B4-4B1C-910F-F559F5FE96BB}"/>
              </a:ext>
            </a:extLst>
          </p:cNvPr>
          <p:cNvSpPr>
            <a:spLocks noGrp="1"/>
          </p:cNvSpPr>
          <p:nvPr>
            <p:ph idx="1"/>
          </p:nvPr>
        </p:nvSpPr>
        <p:spPr/>
        <p:txBody>
          <a:bodyPr>
            <a:normAutofit/>
          </a:bodyPr>
          <a:lstStyle/>
          <a:p>
            <a:pPr marL="0" indent="0">
              <a:buNone/>
            </a:pPr>
            <a:endParaRPr lang="sv-SE" dirty="0"/>
          </a:p>
          <a:p>
            <a:pPr marL="0" indent="0">
              <a:buNone/>
            </a:pPr>
            <a:r>
              <a:rPr lang="sv-SE" dirty="0"/>
              <a:t>Var ska studien genomföras?</a:t>
            </a:r>
          </a:p>
          <a:p>
            <a:pPr marL="0" indent="0">
              <a:buNone/>
            </a:pPr>
            <a:r>
              <a:rPr lang="sv-SE" dirty="0"/>
              <a:t>			   Malmö</a:t>
            </a:r>
          </a:p>
          <a:p>
            <a:pPr marL="0" indent="0">
              <a:buNone/>
            </a:pPr>
            <a:r>
              <a:rPr lang="sv-SE" dirty="0"/>
              <a:t>				Längre fram flera andra sjukhus </a:t>
            </a:r>
            <a:r>
              <a:rPr lang="sv-SE" dirty="0" err="1"/>
              <a:t>inkl</a:t>
            </a:r>
            <a:r>
              <a:rPr lang="sv-SE" dirty="0"/>
              <a:t> Lund</a:t>
            </a:r>
          </a:p>
          <a:p>
            <a:pPr marL="0" indent="0">
              <a:buNone/>
            </a:pPr>
            <a:endParaRPr lang="sv-SE" dirty="0"/>
          </a:p>
          <a:p>
            <a:pPr marL="0" indent="0">
              <a:buNone/>
            </a:pPr>
            <a:r>
              <a:rPr lang="sv-SE" dirty="0"/>
              <a:t>När?</a:t>
            </a:r>
            <a:r>
              <a:rPr lang="en-US" dirty="0"/>
              <a:t> Start 30 </a:t>
            </a:r>
            <a:r>
              <a:rPr lang="en-US" dirty="0" err="1"/>
              <a:t>september</a:t>
            </a:r>
            <a:r>
              <a:rPr lang="en-US" dirty="0"/>
              <a:t> 2019</a:t>
            </a:r>
            <a:endParaRPr lang="sv-SE" dirty="0"/>
          </a:p>
          <a:p>
            <a:pPr marL="0" indent="0">
              <a:buNone/>
            </a:pPr>
            <a:endParaRPr lang="sv-SE" dirty="0"/>
          </a:p>
          <a:p>
            <a:pPr>
              <a:buFont typeface="Wingdings" panose="05000000000000000000" pitchFamily="2" charset="2"/>
              <a:buChar char="Ø"/>
            </a:pPr>
            <a:endParaRPr lang="sv-SE" dirty="0"/>
          </a:p>
        </p:txBody>
      </p:sp>
      <p:pic>
        <p:nvPicPr>
          <p:cNvPr id="4" name="Bildobjekt 3">
            <a:extLst>
              <a:ext uri="{FF2B5EF4-FFF2-40B4-BE49-F238E27FC236}">
                <a16:creationId xmlns:a16="http://schemas.microsoft.com/office/drawing/2014/main" id="{E55EBBEA-89A2-2C41-8891-E6E62ABDD4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1509" y="770135"/>
            <a:ext cx="3237740" cy="2110979"/>
          </a:xfrm>
          <a:prstGeom prst="rect">
            <a:avLst/>
          </a:prstGeom>
        </p:spPr>
      </p:pic>
    </p:spTree>
    <p:extLst>
      <p:ext uri="{BB962C8B-B14F-4D97-AF65-F5344CB8AC3E}">
        <p14:creationId xmlns:p14="http://schemas.microsoft.com/office/powerpoint/2010/main" val="2814830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B4EC17-B17C-ED48-8EB9-B0DB325A2A63}"/>
              </a:ext>
            </a:extLst>
          </p:cNvPr>
          <p:cNvSpPr>
            <a:spLocks noGrp="1"/>
          </p:cNvSpPr>
          <p:nvPr>
            <p:ph type="title"/>
          </p:nvPr>
        </p:nvSpPr>
        <p:spPr/>
        <p:txBody>
          <a:bodyPr/>
          <a:lstStyle/>
          <a:p>
            <a:r>
              <a:rPr lang="sv-SE" b="1" dirty="0"/>
              <a:t>Vill du/Ni vara med?</a:t>
            </a:r>
          </a:p>
        </p:txBody>
      </p:sp>
      <p:sp>
        <p:nvSpPr>
          <p:cNvPr id="3" name="Platshållare för innehåll 2">
            <a:extLst>
              <a:ext uri="{FF2B5EF4-FFF2-40B4-BE49-F238E27FC236}">
                <a16:creationId xmlns:a16="http://schemas.microsoft.com/office/drawing/2014/main" id="{524A94FC-6A8A-5B47-AF7A-83C4DE2ED8EE}"/>
              </a:ext>
            </a:extLst>
          </p:cNvPr>
          <p:cNvSpPr>
            <a:spLocks noGrp="1"/>
          </p:cNvSpPr>
          <p:nvPr>
            <p:ph idx="1"/>
          </p:nvPr>
        </p:nvSpPr>
        <p:spPr/>
        <p:txBody>
          <a:bodyPr/>
          <a:lstStyle/>
          <a:p>
            <a:pPr marL="0" indent="0">
              <a:buNone/>
            </a:pPr>
            <a:r>
              <a:rPr lang="sv-SE" b="1" dirty="0"/>
              <a:t>Inklusionskriterier</a:t>
            </a:r>
            <a:r>
              <a:rPr lang="sv-SE" dirty="0"/>
              <a:t> </a:t>
            </a:r>
          </a:p>
          <a:p>
            <a:r>
              <a:rPr lang="sv-SE" dirty="0"/>
              <a:t>v35+0</a:t>
            </a:r>
          </a:p>
          <a:p>
            <a:r>
              <a:rPr lang="sv-SE" dirty="0"/>
              <a:t>Enkelbörd</a:t>
            </a:r>
          </a:p>
          <a:p>
            <a:r>
              <a:rPr lang="sv-SE" dirty="0"/>
              <a:t>Förväntad vaginal förlossning</a:t>
            </a:r>
          </a:p>
          <a:p>
            <a:r>
              <a:rPr lang="sv-SE" dirty="0"/>
              <a:t>Kvinnan/paret kan på adekvat sätt tillgodogöra sig informationen om studien</a:t>
            </a:r>
          </a:p>
          <a:p>
            <a:pPr>
              <a:buFont typeface="Wingdings" panose="05000000000000000000" pitchFamily="2" charset="2"/>
              <a:buChar char="Ø"/>
            </a:pPr>
            <a:endParaRPr lang="sv-SE" dirty="0"/>
          </a:p>
          <a:p>
            <a:r>
              <a:rPr lang="sv-SE" b="1" dirty="0"/>
              <a:t>Information och samtycke</a:t>
            </a:r>
          </a:p>
        </p:txBody>
      </p:sp>
      <p:pic>
        <p:nvPicPr>
          <p:cNvPr id="4" name="Bildobjekt 3">
            <a:extLst>
              <a:ext uri="{FF2B5EF4-FFF2-40B4-BE49-F238E27FC236}">
                <a16:creationId xmlns:a16="http://schemas.microsoft.com/office/drawing/2014/main" id="{442CC5DA-879C-E646-80BC-9C302D017F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1509" y="770135"/>
            <a:ext cx="3237740" cy="2110979"/>
          </a:xfrm>
          <a:prstGeom prst="rect">
            <a:avLst/>
          </a:prstGeom>
        </p:spPr>
      </p:pic>
    </p:spTree>
    <p:extLst>
      <p:ext uri="{BB962C8B-B14F-4D97-AF65-F5344CB8AC3E}">
        <p14:creationId xmlns:p14="http://schemas.microsoft.com/office/powerpoint/2010/main" val="386372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Platshållare för text 3">
            <a:extLst>
              <a:ext uri="{FF2B5EF4-FFF2-40B4-BE49-F238E27FC236}">
                <a16:creationId xmlns:a16="http://schemas.microsoft.com/office/drawing/2014/main" id="{DB57EA49-BD0B-4517-9547-D4C44CA54248}"/>
              </a:ext>
            </a:extLst>
          </p:cNvPr>
          <p:cNvSpPr>
            <a:spLocks noGrp="1"/>
          </p:cNvSpPr>
          <p:nvPr>
            <p:ph type="body" sz="half" idx="2"/>
          </p:nvPr>
        </p:nvSpPr>
        <p:spPr>
          <a:xfrm>
            <a:off x="187403" y="2334604"/>
            <a:ext cx="6313150" cy="4158271"/>
          </a:xfrm>
        </p:spPr>
        <p:txBody>
          <a:bodyPr vert="horz" lIns="91440" tIns="45720" rIns="91440" bIns="45720" rtlCol="0">
            <a:noAutofit/>
          </a:bodyPr>
          <a:lstStyle/>
          <a:p>
            <a:pPr>
              <a:lnSpc>
                <a:spcPct val="110000"/>
              </a:lnSpc>
            </a:pPr>
            <a:r>
              <a:rPr lang="en-US" sz="2000" b="1" dirty="0"/>
              <a:t>Ola Andersson</a:t>
            </a:r>
            <a:r>
              <a:rPr lang="en-US" sz="2000" dirty="0"/>
              <a:t>, </a:t>
            </a:r>
            <a:r>
              <a:rPr lang="en-US" sz="2000" dirty="0" err="1"/>
              <a:t>Forskningsansvarig</a:t>
            </a:r>
            <a:r>
              <a:rPr lang="en-US" sz="2000" dirty="0"/>
              <a:t>, </a:t>
            </a:r>
            <a:r>
              <a:rPr lang="en-US" sz="2000" dirty="0" err="1"/>
              <a:t>överläkare</a:t>
            </a:r>
            <a:r>
              <a:rPr lang="en-US" sz="2000" dirty="0"/>
              <a:t> </a:t>
            </a:r>
            <a:r>
              <a:rPr lang="en-US" sz="2000" dirty="0" err="1"/>
              <a:t>neonatalavdelningen</a:t>
            </a:r>
            <a:r>
              <a:rPr lang="en-US" sz="2000" dirty="0"/>
              <a:t>	040-33 10 00</a:t>
            </a:r>
          </a:p>
          <a:p>
            <a:pPr>
              <a:lnSpc>
                <a:spcPct val="110000"/>
              </a:lnSpc>
            </a:pPr>
            <a:r>
              <a:rPr lang="en-US" sz="2000" b="1" dirty="0"/>
              <a:t>Gisela </a:t>
            </a:r>
            <a:r>
              <a:rPr lang="en-US" sz="2000" b="1" dirty="0" err="1"/>
              <a:t>Rickle</a:t>
            </a:r>
            <a:r>
              <a:rPr lang="en-US" sz="2000" dirty="0"/>
              <a:t>, </a:t>
            </a:r>
            <a:r>
              <a:rPr lang="en-US" sz="2000" dirty="0" err="1"/>
              <a:t>Forskningsansvarig</a:t>
            </a:r>
            <a:r>
              <a:rPr lang="en-US" sz="2000" dirty="0"/>
              <a:t>, </a:t>
            </a:r>
            <a:r>
              <a:rPr lang="en-US" sz="2000" dirty="0" err="1"/>
              <a:t>överläkare</a:t>
            </a:r>
            <a:r>
              <a:rPr lang="en-US" sz="2000" dirty="0"/>
              <a:t> </a:t>
            </a:r>
            <a:r>
              <a:rPr lang="en-US" sz="2000" dirty="0" err="1"/>
              <a:t>förlossningsavdelningen</a:t>
            </a:r>
            <a:r>
              <a:rPr lang="en-US" sz="2000" dirty="0"/>
              <a:t> 	040-33 10 00</a:t>
            </a:r>
          </a:p>
          <a:p>
            <a:pPr>
              <a:lnSpc>
                <a:spcPct val="110000"/>
              </a:lnSpc>
            </a:pPr>
            <a:endParaRPr lang="en-US" sz="2000" dirty="0"/>
          </a:p>
          <a:p>
            <a:pPr>
              <a:lnSpc>
                <a:spcPct val="100000"/>
              </a:lnSpc>
            </a:pPr>
            <a:r>
              <a:rPr lang="en-US" sz="2000" b="1" dirty="0" err="1"/>
              <a:t>Pernilla</a:t>
            </a:r>
            <a:r>
              <a:rPr lang="en-US" sz="2000" b="1" dirty="0"/>
              <a:t> Lundgren</a:t>
            </a:r>
            <a:r>
              <a:rPr lang="en-US" sz="2000" dirty="0"/>
              <a:t>, </a:t>
            </a:r>
            <a:r>
              <a:rPr lang="en-US" sz="2000" dirty="0" err="1"/>
              <a:t>Barnmorska</a:t>
            </a:r>
            <a:r>
              <a:rPr lang="en-US" sz="2000" dirty="0"/>
              <a:t>, </a:t>
            </a:r>
            <a:r>
              <a:rPr lang="en-US" sz="2000" dirty="0" err="1"/>
              <a:t>studiesamordnare</a:t>
            </a:r>
            <a:endParaRPr lang="en-US" sz="2000" dirty="0"/>
          </a:p>
          <a:p>
            <a:pPr>
              <a:lnSpc>
                <a:spcPct val="100000"/>
              </a:lnSpc>
            </a:pPr>
            <a:r>
              <a:rPr lang="en-US" sz="2000" b="1" dirty="0"/>
              <a:t>Elin </a:t>
            </a:r>
            <a:r>
              <a:rPr lang="en-US" sz="2000" b="1" dirty="0" err="1"/>
              <a:t>Åberg</a:t>
            </a:r>
            <a:r>
              <a:rPr lang="en-US" sz="2000" dirty="0"/>
              <a:t>, </a:t>
            </a:r>
            <a:r>
              <a:rPr lang="en-US" sz="2000" dirty="0" err="1"/>
              <a:t>Barnmorska</a:t>
            </a:r>
            <a:endParaRPr lang="en-US" sz="2000" dirty="0"/>
          </a:p>
          <a:p>
            <a:pPr>
              <a:lnSpc>
                <a:spcPct val="100000"/>
              </a:lnSpc>
            </a:pPr>
            <a:r>
              <a:rPr lang="en-US" sz="2000" b="1" dirty="0" err="1"/>
              <a:t>Malin</a:t>
            </a:r>
            <a:r>
              <a:rPr lang="en-US" sz="2000" b="1" dirty="0"/>
              <a:t> </a:t>
            </a:r>
            <a:r>
              <a:rPr lang="en-US" sz="2000" b="1" dirty="0" err="1"/>
              <a:t>Liljenberg</a:t>
            </a:r>
            <a:r>
              <a:rPr lang="en-US" sz="2000" dirty="0"/>
              <a:t>,  </a:t>
            </a:r>
            <a:r>
              <a:rPr lang="en-US" sz="2000" dirty="0" err="1"/>
              <a:t>Barnmorska</a:t>
            </a:r>
            <a:r>
              <a:rPr lang="en-US" sz="2000" dirty="0"/>
              <a:t> </a:t>
            </a:r>
          </a:p>
          <a:p>
            <a:pPr>
              <a:lnSpc>
                <a:spcPct val="100000"/>
              </a:lnSpc>
            </a:pPr>
            <a:r>
              <a:rPr lang="en-US" sz="2000" b="1" dirty="0" err="1"/>
              <a:t>Förlossningen</a:t>
            </a:r>
            <a:r>
              <a:rPr lang="en-US" sz="2000" dirty="0"/>
              <a:t> Malmö 040-33 10 00 </a:t>
            </a:r>
            <a:r>
              <a:rPr lang="en-US" sz="2000" dirty="0" err="1"/>
              <a:t>eller</a:t>
            </a:r>
            <a:r>
              <a:rPr lang="en-US" sz="2000" dirty="0"/>
              <a:t> 0771-111 888</a:t>
            </a:r>
          </a:p>
        </p:txBody>
      </p:sp>
      <p:pic>
        <p:nvPicPr>
          <p:cNvPr id="6" name="Platshållare för bild 5" descr="En bild som visar person, inomhus, vägg, tittar&#10;&#10;Automatiskt genererad beskrivning">
            <a:extLst>
              <a:ext uri="{FF2B5EF4-FFF2-40B4-BE49-F238E27FC236}">
                <a16:creationId xmlns:a16="http://schemas.microsoft.com/office/drawing/2014/main" id="{D75FE3E1-8C60-4045-944C-BE4815944ADD}"/>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8" name="Bildobjekt 7">
            <a:extLst>
              <a:ext uri="{FF2B5EF4-FFF2-40B4-BE49-F238E27FC236}">
                <a16:creationId xmlns:a16="http://schemas.microsoft.com/office/drawing/2014/main" id="{7BB6D1DA-A2BE-B54F-8E3F-72F8494079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95927" y="365125"/>
            <a:ext cx="2641065" cy="1721952"/>
          </a:xfrm>
          <a:prstGeom prst="rect">
            <a:avLst/>
          </a:prstGeom>
        </p:spPr>
      </p:pic>
    </p:spTree>
    <p:extLst>
      <p:ext uri="{BB962C8B-B14F-4D97-AF65-F5344CB8AC3E}">
        <p14:creationId xmlns:p14="http://schemas.microsoft.com/office/powerpoint/2010/main" val="362942687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936</Words>
  <Application>Microsoft Macintosh PowerPoint</Application>
  <PresentationFormat>Bredbild</PresentationFormat>
  <Paragraphs>92</Paragraphs>
  <Slides>9</Slides>
  <Notes>9</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9</vt:i4>
      </vt:variant>
    </vt:vector>
  </HeadingPairs>
  <TitlesOfParts>
    <vt:vector size="14" baseType="lpstr">
      <vt:lpstr>Arial</vt:lpstr>
      <vt:lpstr>Calibri</vt:lpstr>
      <vt:lpstr>Calibri Light</vt:lpstr>
      <vt:lpstr>Wingdings</vt:lpstr>
      <vt:lpstr>Office-tema</vt:lpstr>
      <vt:lpstr>SAVE- sen avnavling vid behov av ventilation</vt:lpstr>
      <vt:lpstr>SAVE</vt:lpstr>
      <vt:lpstr>PowerPoint-presentation</vt:lpstr>
      <vt:lpstr>Det handlar om 1 dl blod…</vt:lpstr>
      <vt:lpstr>Det handlar om 1 dl blod…</vt:lpstr>
      <vt:lpstr>Hur går studien till?</vt:lpstr>
      <vt:lpstr>Var och när</vt:lpstr>
      <vt:lpstr>Vill du/Ni vara med?</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SAVE- sen avnavling vid behov av ventilation</dc:title>
  <dc:creator>Ola Andersson</dc:creator>
  <cp:lastModifiedBy>Ola Andersson</cp:lastModifiedBy>
  <cp:revision>2</cp:revision>
  <dcterms:created xsi:type="dcterms:W3CDTF">2019-10-22T12:53:41Z</dcterms:created>
  <dcterms:modified xsi:type="dcterms:W3CDTF">2019-10-22T12:56:56Z</dcterms:modified>
</cp:coreProperties>
</file>